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Raleway Heavy" charset="1" panose="020B0003030101060003"/>
      <p:regular r:id="rId24"/>
    </p:embeddedFont>
    <p:embeddedFont>
      <p:font typeface="Open Sans Bold" charset="1" panose="020B0806030504020204"/>
      <p:regular r:id="rId25"/>
    </p:embeddedFont>
    <p:embeddedFont>
      <p:font typeface="Open Sans" charset="1" panose="020B0606030504020204"/>
      <p:regular r:id="rId26"/>
    </p:embeddedFont>
    <p:embeddedFont>
      <p:font typeface="Raleway" charset="1" panose="020B0503030101060003"/>
      <p:regular r:id="rId27"/>
    </p:embeddedFont>
    <p:embeddedFont>
      <p:font typeface="Open Sans Light" charset="1" panose="020B0306030504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grpSp>
        <p:nvGrpSpPr>
          <p:cNvPr name="Group 4" id="4"/>
          <p:cNvGrpSpPr/>
          <p:nvPr/>
        </p:nvGrpSpPr>
        <p:grpSpPr>
          <a:xfrm rot="0">
            <a:off x="17259300" y="0"/>
            <a:ext cx="1028700" cy="102870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solidFill>
          </p:spPr>
        </p:sp>
      </p:grpSp>
      <p:sp>
        <p:nvSpPr>
          <p:cNvPr name="Freeform 6" id="6"/>
          <p:cNvSpPr/>
          <p:nvPr/>
        </p:nvSpPr>
        <p:spPr>
          <a:xfrm flipH="false" flipV="false" rot="0">
            <a:off x="719293" y="5037436"/>
            <a:ext cx="3191243" cy="2130155"/>
          </a:xfrm>
          <a:custGeom>
            <a:avLst/>
            <a:gdLst/>
            <a:ahLst/>
            <a:cxnLst/>
            <a:rect r="r" b="b" t="t" l="l"/>
            <a:pathLst>
              <a:path h="2130155" w="3191243">
                <a:moveTo>
                  <a:pt x="0" y="0"/>
                </a:moveTo>
                <a:lnTo>
                  <a:pt x="3191243" y="0"/>
                </a:lnTo>
                <a:lnTo>
                  <a:pt x="3191243" y="2130155"/>
                </a:lnTo>
                <a:lnTo>
                  <a:pt x="0" y="2130155"/>
                </a:lnTo>
                <a:lnTo>
                  <a:pt x="0" y="0"/>
                </a:lnTo>
                <a:close/>
              </a:path>
            </a:pathLst>
          </a:custGeom>
          <a:blipFill>
            <a:blip r:embed="rId2"/>
            <a:stretch>
              <a:fillRect l="0" t="0" r="0" b="0"/>
            </a:stretch>
          </a:blipFill>
        </p:spPr>
      </p:sp>
      <p:sp>
        <p:nvSpPr>
          <p:cNvPr name="Freeform 7" id="7"/>
          <p:cNvSpPr/>
          <p:nvPr/>
        </p:nvSpPr>
        <p:spPr>
          <a:xfrm flipH="false" flipV="false" rot="0">
            <a:off x="7405291" y="4931372"/>
            <a:ext cx="3350140" cy="2236219"/>
          </a:xfrm>
          <a:custGeom>
            <a:avLst/>
            <a:gdLst/>
            <a:ahLst/>
            <a:cxnLst/>
            <a:rect r="r" b="b" t="t" l="l"/>
            <a:pathLst>
              <a:path h="2236219" w="3350140">
                <a:moveTo>
                  <a:pt x="0" y="0"/>
                </a:moveTo>
                <a:lnTo>
                  <a:pt x="3350141" y="0"/>
                </a:lnTo>
                <a:lnTo>
                  <a:pt x="3350141" y="2236219"/>
                </a:lnTo>
                <a:lnTo>
                  <a:pt x="0" y="2236219"/>
                </a:lnTo>
                <a:lnTo>
                  <a:pt x="0" y="0"/>
                </a:lnTo>
                <a:close/>
              </a:path>
            </a:pathLst>
          </a:custGeom>
          <a:blipFill>
            <a:blip r:embed="rId3"/>
            <a:stretch>
              <a:fillRect l="0" t="0" r="0" b="0"/>
            </a:stretch>
          </a:blipFill>
        </p:spPr>
      </p:sp>
      <p:sp>
        <p:nvSpPr>
          <p:cNvPr name="Freeform 8" id="8"/>
          <p:cNvSpPr/>
          <p:nvPr/>
        </p:nvSpPr>
        <p:spPr>
          <a:xfrm flipH="false" flipV="false" rot="0">
            <a:off x="3910536" y="7167591"/>
            <a:ext cx="3494755" cy="2722464"/>
          </a:xfrm>
          <a:custGeom>
            <a:avLst/>
            <a:gdLst/>
            <a:ahLst/>
            <a:cxnLst/>
            <a:rect r="r" b="b" t="t" l="l"/>
            <a:pathLst>
              <a:path h="2722464" w="3494755">
                <a:moveTo>
                  <a:pt x="0" y="0"/>
                </a:moveTo>
                <a:lnTo>
                  <a:pt x="3494755" y="0"/>
                </a:lnTo>
                <a:lnTo>
                  <a:pt x="3494755" y="2722464"/>
                </a:lnTo>
                <a:lnTo>
                  <a:pt x="0" y="2722464"/>
                </a:lnTo>
                <a:lnTo>
                  <a:pt x="0" y="0"/>
                </a:lnTo>
                <a:close/>
              </a:path>
            </a:pathLst>
          </a:custGeom>
          <a:blipFill>
            <a:blip r:embed="rId4"/>
            <a:stretch>
              <a:fillRect l="0" t="0" r="0" b="0"/>
            </a:stretch>
          </a:blipFill>
        </p:spPr>
      </p:sp>
      <p:sp>
        <p:nvSpPr>
          <p:cNvPr name="Freeform 9" id="9"/>
          <p:cNvSpPr/>
          <p:nvPr/>
        </p:nvSpPr>
        <p:spPr>
          <a:xfrm flipH="false" flipV="false" rot="0">
            <a:off x="10755432" y="7101007"/>
            <a:ext cx="2998297" cy="2514701"/>
          </a:xfrm>
          <a:custGeom>
            <a:avLst/>
            <a:gdLst/>
            <a:ahLst/>
            <a:cxnLst/>
            <a:rect r="r" b="b" t="t" l="l"/>
            <a:pathLst>
              <a:path h="2514701" w="2998297">
                <a:moveTo>
                  <a:pt x="0" y="0"/>
                </a:moveTo>
                <a:lnTo>
                  <a:pt x="2998297" y="0"/>
                </a:lnTo>
                <a:lnTo>
                  <a:pt x="2998297" y="2514701"/>
                </a:lnTo>
                <a:lnTo>
                  <a:pt x="0" y="2514701"/>
                </a:lnTo>
                <a:lnTo>
                  <a:pt x="0" y="0"/>
                </a:lnTo>
                <a:close/>
              </a:path>
            </a:pathLst>
          </a:custGeom>
          <a:blipFill>
            <a:blip r:embed="rId5"/>
            <a:stretch>
              <a:fillRect l="0" t="0" r="0" b="0"/>
            </a:stretch>
          </a:blipFill>
        </p:spPr>
      </p:sp>
      <p:sp>
        <p:nvSpPr>
          <p:cNvPr name="Freeform 10" id="10"/>
          <p:cNvSpPr/>
          <p:nvPr/>
        </p:nvSpPr>
        <p:spPr>
          <a:xfrm flipH="false" flipV="false" rot="0">
            <a:off x="13753729" y="4876124"/>
            <a:ext cx="3242089" cy="2224883"/>
          </a:xfrm>
          <a:custGeom>
            <a:avLst/>
            <a:gdLst/>
            <a:ahLst/>
            <a:cxnLst/>
            <a:rect r="r" b="b" t="t" l="l"/>
            <a:pathLst>
              <a:path h="2224883" w="3242089">
                <a:moveTo>
                  <a:pt x="0" y="0"/>
                </a:moveTo>
                <a:lnTo>
                  <a:pt x="3242089" y="0"/>
                </a:lnTo>
                <a:lnTo>
                  <a:pt x="3242089" y="2224883"/>
                </a:lnTo>
                <a:lnTo>
                  <a:pt x="0" y="2224883"/>
                </a:lnTo>
                <a:lnTo>
                  <a:pt x="0" y="0"/>
                </a:lnTo>
                <a:close/>
              </a:path>
            </a:pathLst>
          </a:custGeom>
          <a:blipFill>
            <a:blip r:embed="rId6"/>
            <a:stretch>
              <a:fillRect l="0" t="0" r="0" b="0"/>
            </a:stretch>
          </a:blipFill>
        </p:spPr>
      </p:sp>
      <p:sp>
        <p:nvSpPr>
          <p:cNvPr name="TextBox 11" id="11"/>
          <p:cNvSpPr txBox="true"/>
          <p:nvPr/>
        </p:nvSpPr>
        <p:spPr>
          <a:xfrm rot="0">
            <a:off x="3067804" y="1469269"/>
            <a:ext cx="12152392" cy="1993958"/>
          </a:xfrm>
          <a:prstGeom prst="rect">
            <a:avLst/>
          </a:prstGeom>
        </p:spPr>
        <p:txBody>
          <a:bodyPr anchor="t" rtlCol="false" tIns="0" lIns="0" bIns="0" rIns="0">
            <a:spAutoFit/>
          </a:bodyPr>
          <a:lstStyle/>
          <a:p>
            <a:pPr algn="ctr">
              <a:lnSpc>
                <a:spcPts val="5282"/>
              </a:lnSpc>
            </a:pPr>
            <a:r>
              <a:rPr lang="en-US" b="true" sz="3773">
                <a:solidFill>
                  <a:srgbClr val="4B4640"/>
                </a:solidFill>
                <a:latin typeface="Raleway Heavy"/>
                <a:ea typeface="Raleway Heavy"/>
                <a:cs typeface="Raleway Heavy"/>
                <a:sym typeface="Raleway Heavy"/>
              </a:rPr>
              <a:t>MELBOURNE PROPERTY AGENTS PERFORMANCE, TOTAL HOUSE SOLD, PRICE DISTRIBUTION</a:t>
            </a:r>
          </a:p>
          <a:p>
            <a:pPr algn="ctr">
              <a:lnSpc>
                <a:spcPts val="5282"/>
              </a:lnSpc>
              <a:spcBef>
                <a:spcPct val="0"/>
              </a:spcBef>
            </a:pPr>
            <a:r>
              <a:rPr lang="en-US" b="true" sz="3773">
                <a:solidFill>
                  <a:srgbClr val="4B4640"/>
                </a:solidFill>
                <a:latin typeface="Raleway Heavy"/>
                <a:ea typeface="Raleway Heavy"/>
                <a:cs typeface="Raleway Heavy"/>
                <a:sym typeface="Raleway Heavy"/>
              </a:rPr>
              <a:t>2016-2017</a:t>
            </a:r>
          </a:p>
        </p:txBody>
      </p:sp>
      <p:sp>
        <p:nvSpPr>
          <p:cNvPr name="TextBox 12" id="12"/>
          <p:cNvSpPr txBox="true"/>
          <p:nvPr/>
        </p:nvSpPr>
        <p:spPr>
          <a:xfrm rot="0">
            <a:off x="17346975" y="183014"/>
            <a:ext cx="853350" cy="605374"/>
          </a:xfrm>
          <a:prstGeom prst="rect">
            <a:avLst/>
          </a:prstGeom>
        </p:spPr>
        <p:txBody>
          <a:bodyPr anchor="t" rtlCol="false" tIns="0" lIns="0" bIns="0" rIns="0">
            <a:spAutoFit/>
          </a:bodyPr>
          <a:lstStyle/>
          <a:p>
            <a:pPr algn="ctr">
              <a:lnSpc>
                <a:spcPts val="4949"/>
              </a:lnSpc>
              <a:spcBef>
                <a:spcPct val="0"/>
              </a:spcBef>
            </a:pPr>
            <a:r>
              <a:rPr lang="en-US" b="true" sz="3535">
                <a:solidFill>
                  <a:srgbClr val="FFFFFF"/>
                </a:solidFill>
                <a:latin typeface="Open Sans Bold"/>
                <a:ea typeface="Open Sans Bold"/>
                <a:cs typeface="Open Sans Bold"/>
                <a:sym typeface="Open Sans Bold"/>
              </a:rPr>
              <a:t>01</a:t>
            </a:r>
          </a:p>
        </p:txBody>
      </p:sp>
      <p:sp>
        <p:nvSpPr>
          <p:cNvPr name="TextBox 13" id="13"/>
          <p:cNvSpPr txBox="true"/>
          <p:nvPr/>
        </p:nvSpPr>
        <p:spPr>
          <a:xfrm rot="0">
            <a:off x="614495" y="7224736"/>
            <a:ext cx="3201664" cy="233679"/>
          </a:xfrm>
          <a:prstGeom prst="rect">
            <a:avLst/>
          </a:prstGeom>
        </p:spPr>
        <p:txBody>
          <a:bodyPr anchor="t" rtlCol="false" tIns="0" lIns="0" bIns="0" rIns="0">
            <a:spAutoFit/>
          </a:bodyPr>
          <a:lstStyle/>
          <a:p>
            <a:pPr algn="ctr">
              <a:lnSpc>
                <a:spcPts val="1820"/>
              </a:lnSpc>
              <a:spcBef>
                <a:spcPct val="0"/>
              </a:spcBef>
            </a:pPr>
            <a:r>
              <a:rPr lang="en-US" sz="1300" spc="949">
                <a:solidFill>
                  <a:srgbClr val="BE946F"/>
                </a:solidFill>
                <a:latin typeface="Open Sans"/>
                <a:ea typeface="Open Sans"/>
                <a:cs typeface="Open Sans"/>
                <a:sym typeface="Open Sans"/>
              </a:rPr>
              <a:t>FLINDER STATION</a:t>
            </a:r>
          </a:p>
        </p:txBody>
      </p:sp>
      <p:sp>
        <p:nvSpPr>
          <p:cNvPr name="TextBox 14" id="14"/>
          <p:cNvSpPr txBox="true"/>
          <p:nvPr/>
        </p:nvSpPr>
        <p:spPr>
          <a:xfrm rot="0">
            <a:off x="7241545" y="7201241"/>
            <a:ext cx="3513887" cy="257174"/>
          </a:xfrm>
          <a:prstGeom prst="rect">
            <a:avLst/>
          </a:prstGeom>
        </p:spPr>
        <p:txBody>
          <a:bodyPr anchor="t" rtlCol="false" tIns="0" lIns="0" bIns="0" rIns="0">
            <a:spAutoFit/>
          </a:bodyPr>
          <a:lstStyle/>
          <a:p>
            <a:pPr algn="ctr">
              <a:lnSpc>
                <a:spcPts val="2100"/>
              </a:lnSpc>
              <a:spcBef>
                <a:spcPct val="0"/>
              </a:spcBef>
            </a:pPr>
            <a:r>
              <a:rPr lang="en-US" sz="1500" spc="1095">
                <a:solidFill>
                  <a:srgbClr val="BE946F"/>
                </a:solidFill>
                <a:latin typeface="Open Sans"/>
                <a:ea typeface="Open Sans"/>
                <a:cs typeface="Open Sans"/>
                <a:sym typeface="Open Sans"/>
              </a:rPr>
              <a:t>YARRA RIVER</a:t>
            </a:r>
          </a:p>
        </p:txBody>
      </p:sp>
      <p:sp>
        <p:nvSpPr>
          <p:cNvPr name="TextBox 15" id="15"/>
          <p:cNvSpPr txBox="true"/>
          <p:nvPr/>
        </p:nvSpPr>
        <p:spPr>
          <a:xfrm rot="0">
            <a:off x="3168277" y="4370186"/>
            <a:ext cx="11951446" cy="339814"/>
          </a:xfrm>
          <a:prstGeom prst="rect">
            <a:avLst/>
          </a:prstGeom>
        </p:spPr>
        <p:txBody>
          <a:bodyPr anchor="t" rtlCol="false" tIns="0" lIns="0" bIns="0" rIns="0">
            <a:spAutoFit/>
          </a:bodyPr>
          <a:lstStyle/>
          <a:p>
            <a:pPr algn="ctr">
              <a:lnSpc>
                <a:spcPts val="2795"/>
              </a:lnSpc>
              <a:spcBef>
                <a:spcPct val="0"/>
              </a:spcBef>
            </a:pPr>
            <a:r>
              <a:rPr lang="en-US" sz="1996" spc="1457">
                <a:solidFill>
                  <a:srgbClr val="BE946F"/>
                </a:solidFill>
                <a:latin typeface="Open Sans"/>
                <a:ea typeface="Open Sans"/>
                <a:cs typeface="Open Sans"/>
                <a:sym typeface="Open Sans"/>
              </a:rPr>
              <a:t>BAR CHARTS, PIE CHARTS, BOX PLOT</a:t>
            </a:r>
          </a:p>
        </p:txBody>
      </p:sp>
      <p:sp>
        <p:nvSpPr>
          <p:cNvPr name="TextBox 16" id="16"/>
          <p:cNvSpPr txBox="true"/>
          <p:nvPr/>
        </p:nvSpPr>
        <p:spPr>
          <a:xfrm rot="0">
            <a:off x="14077579" y="7148536"/>
            <a:ext cx="2772356" cy="372109"/>
          </a:xfrm>
          <a:prstGeom prst="rect">
            <a:avLst/>
          </a:prstGeom>
        </p:spPr>
        <p:txBody>
          <a:bodyPr anchor="t" rtlCol="false" tIns="0" lIns="0" bIns="0" rIns="0">
            <a:spAutoFit/>
          </a:bodyPr>
          <a:lstStyle/>
          <a:p>
            <a:pPr algn="ctr">
              <a:lnSpc>
                <a:spcPts val="1540"/>
              </a:lnSpc>
              <a:spcBef>
                <a:spcPct val="0"/>
              </a:spcBef>
            </a:pPr>
            <a:r>
              <a:rPr lang="en-US" sz="1100" spc="803">
                <a:solidFill>
                  <a:srgbClr val="BE946F"/>
                </a:solidFill>
                <a:latin typeface="Open Sans"/>
                <a:ea typeface="Open Sans"/>
                <a:cs typeface="Open Sans"/>
                <a:sym typeface="Open Sans"/>
              </a:rPr>
              <a:t>MELBOURNE CITY TRANSPORTATION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B4640"/>
        </a:solidFill>
      </p:bgPr>
    </p:bg>
    <p:spTree>
      <p:nvGrpSpPr>
        <p:cNvPr id="1" name=""/>
        <p:cNvGrpSpPr/>
        <p:nvPr/>
      </p:nvGrpSpPr>
      <p:grpSpPr>
        <a:xfrm>
          <a:off x="0" y="0"/>
          <a:ext cx="0" cy="0"/>
          <a:chOff x="0" y="0"/>
          <a:chExt cx="0" cy="0"/>
        </a:xfrm>
      </p:grpSpPr>
      <p:grpSp>
        <p:nvGrpSpPr>
          <p:cNvPr name="Group 2" id="2"/>
          <p:cNvGrpSpPr/>
          <p:nvPr/>
        </p:nvGrpSpPr>
        <p:grpSpPr>
          <a:xfrm rot="0">
            <a:off x="629382" y="2118191"/>
            <a:ext cx="798636" cy="798636"/>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grpSp>
        <p:nvGrpSpPr>
          <p:cNvPr name="Group 4" id="4"/>
          <p:cNvGrpSpPr/>
          <p:nvPr/>
        </p:nvGrpSpPr>
        <p:grpSpPr>
          <a:xfrm rot="0">
            <a:off x="16947657" y="8964463"/>
            <a:ext cx="798636" cy="798636"/>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sp>
        <p:nvSpPr>
          <p:cNvPr name="Freeform 6" id="6"/>
          <p:cNvSpPr/>
          <p:nvPr/>
        </p:nvSpPr>
        <p:spPr>
          <a:xfrm flipH="false" flipV="false" rot="0">
            <a:off x="914645" y="2423132"/>
            <a:ext cx="7831482" cy="5673328"/>
          </a:xfrm>
          <a:custGeom>
            <a:avLst/>
            <a:gdLst/>
            <a:ahLst/>
            <a:cxnLst/>
            <a:rect r="r" b="b" t="t" l="l"/>
            <a:pathLst>
              <a:path h="5673328" w="7831482">
                <a:moveTo>
                  <a:pt x="0" y="0"/>
                </a:moveTo>
                <a:lnTo>
                  <a:pt x="7831481" y="0"/>
                </a:lnTo>
                <a:lnTo>
                  <a:pt x="7831481" y="5673328"/>
                </a:lnTo>
                <a:lnTo>
                  <a:pt x="0" y="5673328"/>
                </a:lnTo>
                <a:lnTo>
                  <a:pt x="0" y="0"/>
                </a:lnTo>
                <a:close/>
              </a:path>
            </a:pathLst>
          </a:custGeom>
          <a:blipFill>
            <a:blip r:embed="rId2"/>
            <a:stretch>
              <a:fillRect l="0" t="0" r="0" b="0"/>
            </a:stretch>
          </a:blipFill>
        </p:spPr>
      </p:sp>
      <p:sp>
        <p:nvSpPr>
          <p:cNvPr name="Freeform 7" id="7"/>
          <p:cNvSpPr/>
          <p:nvPr/>
        </p:nvSpPr>
        <p:spPr>
          <a:xfrm flipH="false" flipV="false" rot="0">
            <a:off x="10070342" y="3340954"/>
            <a:ext cx="7314939" cy="6135110"/>
          </a:xfrm>
          <a:custGeom>
            <a:avLst/>
            <a:gdLst/>
            <a:ahLst/>
            <a:cxnLst/>
            <a:rect r="r" b="b" t="t" l="l"/>
            <a:pathLst>
              <a:path h="6135110" w="7314939">
                <a:moveTo>
                  <a:pt x="0" y="0"/>
                </a:moveTo>
                <a:lnTo>
                  <a:pt x="7314939" y="0"/>
                </a:lnTo>
                <a:lnTo>
                  <a:pt x="7314939" y="6135110"/>
                </a:lnTo>
                <a:lnTo>
                  <a:pt x="0" y="6135110"/>
                </a:lnTo>
                <a:lnTo>
                  <a:pt x="0" y="0"/>
                </a:lnTo>
                <a:close/>
              </a:path>
            </a:pathLst>
          </a:custGeom>
          <a:blipFill>
            <a:blip r:embed="rId3"/>
            <a:stretch>
              <a:fillRect l="0" t="0" r="0" b="0"/>
            </a:stretch>
          </a:blipFill>
        </p:spPr>
      </p:sp>
      <p:sp>
        <p:nvSpPr>
          <p:cNvPr name="TextBox 8" id="8"/>
          <p:cNvSpPr txBox="true"/>
          <p:nvPr/>
        </p:nvSpPr>
        <p:spPr>
          <a:xfrm rot="0">
            <a:off x="2161220" y="1026768"/>
            <a:ext cx="11349980" cy="662939"/>
          </a:xfrm>
          <a:prstGeom prst="rect">
            <a:avLst/>
          </a:prstGeom>
        </p:spPr>
        <p:txBody>
          <a:bodyPr anchor="t" rtlCol="false" tIns="0" lIns="0" bIns="0" rIns="0">
            <a:spAutoFit/>
          </a:bodyPr>
          <a:lstStyle/>
          <a:p>
            <a:pPr algn="ctr">
              <a:lnSpc>
                <a:spcPts val="5460"/>
              </a:lnSpc>
              <a:spcBef>
                <a:spcPct val="0"/>
              </a:spcBef>
            </a:pPr>
            <a:r>
              <a:rPr lang="en-US" sz="3900">
                <a:solidFill>
                  <a:srgbClr val="FFFFFF"/>
                </a:solidFill>
                <a:latin typeface="Raleway"/>
                <a:ea typeface="Raleway"/>
                <a:cs typeface="Raleway"/>
                <a:sym typeface="Raleway"/>
              </a:rPr>
              <a:t>House sold distribution for each year per type</a:t>
            </a:r>
          </a:p>
        </p:txBody>
      </p:sp>
      <p:sp>
        <p:nvSpPr>
          <p:cNvPr name="TextBox 9" id="9"/>
          <p:cNvSpPr txBox="true"/>
          <p:nvPr/>
        </p:nvSpPr>
        <p:spPr>
          <a:xfrm rot="0">
            <a:off x="914645" y="8766940"/>
            <a:ext cx="2384275" cy="1155581"/>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a:ea typeface="Open Sans"/>
                <a:cs typeface="Open Sans"/>
                <a:sym typeface="Open Sans"/>
              </a:rPr>
              <a:t>Lorem ipsum dol or sitam et, elit, sed temp</a:t>
            </a:r>
          </a:p>
        </p:txBody>
      </p:sp>
      <p:sp>
        <p:nvSpPr>
          <p:cNvPr name="TextBox 10" id="10"/>
          <p:cNvSpPr txBox="true"/>
          <p:nvPr/>
        </p:nvSpPr>
        <p:spPr>
          <a:xfrm rot="0">
            <a:off x="52799" y="8245104"/>
            <a:ext cx="3246120" cy="373192"/>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Open Sans Bold"/>
                <a:ea typeface="Open Sans Bold"/>
                <a:cs typeface="Open Sans Bold"/>
                <a:sym typeface="Open Sans Bold"/>
              </a:rPr>
              <a:t>Interior 04</a:t>
            </a:r>
          </a:p>
        </p:txBody>
      </p:sp>
      <p:sp>
        <p:nvSpPr>
          <p:cNvPr name="TextBox 11" id="11"/>
          <p:cNvSpPr txBox="true"/>
          <p:nvPr/>
        </p:nvSpPr>
        <p:spPr>
          <a:xfrm rot="0">
            <a:off x="14875025" y="1955186"/>
            <a:ext cx="2384275" cy="1155581"/>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a:ea typeface="Open Sans"/>
                <a:cs typeface="Open Sans"/>
                <a:sym typeface="Open Sans"/>
              </a:rPr>
              <a:t>Lorem ipsum dol or sitam et, elit, sed temp</a:t>
            </a:r>
          </a:p>
        </p:txBody>
      </p:sp>
      <p:sp>
        <p:nvSpPr>
          <p:cNvPr name="TextBox 12" id="12"/>
          <p:cNvSpPr txBox="true"/>
          <p:nvPr/>
        </p:nvSpPr>
        <p:spPr>
          <a:xfrm rot="0">
            <a:off x="14210241" y="1389908"/>
            <a:ext cx="3246120" cy="373192"/>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Open Sans Bold"/>
                <a:ea typeface="Open Sans Bold"/>
                <a:cs typeface="Open Sans Bold"/>
                <a:sym typeface="Open Sans Bold"/>
              </a:rPr>
              <a:t>Interior 05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grpSp>
        <p:nvGrpSpPr>
          <p:cNvPr name="Group 4" id="4"/>
          <p:cNvGrpSpPr/>
          <p:nvPr/>
        </p:nvGrpSpPr>
        <p:grpSpPr>
          <a:xfrm rot="0">
            <a:off x="1126616" y="2445393"/>
            <a:ext cx="394915" cy="39491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grpSp>
        <p:nvGrpSpPr>
          <p:cNvPr name="Group 6" id="6"/>
          <p:cNvGrpSpPr/>
          <p:nvPr/>
        </p:nvGrpSpPr>
        <p:grpSpPr>
          <a:xfrm rot="0">
            <a:off x="1126616" y="4366624"/>
            <a:ext cx="394915" cy="39491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sp>
      </p:grpSp>
      <p:grpSp>
        <p:nvGrpSpPr>
          <p:cNvPr name="Group 8" id="8"/>
          <p:cNvGrpSpPr/>
          <p:nvPr/>
        </p:nvGrpSpPr>
        <p:grpSpPr>
          <a:xfrm rot="0">
            <a:off x="17346497" y="6699576"/>
            <a:ext cx="798636" cy="798636"/>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grpSp>
        <p:nvGrpSpPr>
          <p:cNvPr name="Group 10" id="10"/>
          <p:cNvGrpSpPr/>
          <p:nvPr/>
        </p:nvGrpSpPr>
        <p:grpSpPr>
          <a:xfrm rot="0">
            <a:off x="12084684" y="4068670"/>
            <a:ext cx="798636" cy="798636"/>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sp>
        <p:nvSpPr>
          <p:cNvPr name="Freeform 12" id="12"/>
          <p:cNvSpPr/>
          <p:nvPr/>
        </p:nvSpPr>
        <p:spPr>
          <a:xfrm flipH="false" flipV="false" rot="0">
            <a:off x="12484002" y="4467988"/>
            <a:ext cx="5261814" cy="2630907"/>
          </a:xfrm>
          <a:custGeom>
            <a:avLst/>
            <a:gdLst/>
            <a:ahLst/>
            <a:cxnLst/>
            <a:rect r="r" b="b" t="t" l="l"/>
            <a:pathLst>
              <a:path h="2630907" w="5261814">
                <a:moveTo>
                  <a:pt x="0" y="0"/>
                </a:moveTo>
                <a:lnTo>
                  <a:pt x="5261813" y="0"/>
                </a:lnTo>
                <a:lnTo>
                  <a:pt x="5261813" y="2630907"/>
                </a:lnTo>
                <a:lnTo>
                  <a:pt x="0" y="2630907"/>
                </a:lnTo>
                <a:lnTo>
                  <a:pt x="0" y="0"/>
                </a:lnTo>
                <a:close/>
              </a:path>
            </a:pathLst>
          </a:custGeom>
          <a:blipFill>
            <a:blip r:embed="rId2"/>
            <a:stretch>
              <a:fillRect l="0" t="0" r="0" b="0"/>
            </a:stretch>
          </a:blipFill>
        </p:spPr>
      </p:sp>
      <p:sp>
        <p:nvSpPr>
          <p:cNvPr name="TextBox 13" id="13"/>
          <p:cNvSpPr txBox="true"/>
          <p:nvPr/>
        </p:nvSpPr>
        <p:spPr>
          <a:xfrm rot="0">
            <a:off x="1028700" y="220759"/>
            <a:ext cx="11568255" cy="1444433"/>
          </a:xfrm>
          <a:prstGeom prst="rect">
            <a:avLst/>
          </a:prstGeom>
        </p:spPr>
        <p:txBody>
          <a:bodyPr anchor="t" rtlCol="false" tIns="0" lIns="0" bIns="0" rIns="0">
            <a:spAutoFit/>
          </a:bodyPr>
          <a:lstStyle/>
          <a:p>
            <a:pPr algn="l">
              <a:lnSpc>
                <a:spcPts val="11817"/>
              </a:lnSpc>
              <a:spcBef>
                <a:spcPct val="0"/>
              </a:spcBef>
            </a:pPr>
            <a:r>
              <a:rPr lang="en-US" sz="8440">
                <a:solidFill>
                  <a:srgbClr val="4B4640"/>
                </a:solidFill>
                <a:latin typeface="Raleway"/>
                <a:ea typeface="Raleway"/>
                <a:cs typeface="Raleway"/>
                <a:sym typeface="Raleway"/>
              </a:rPr>
              <a:t>Analysis</a:t>
            </a:r>
          </a:p>
        </p:txBody>
      </p:sp>
      <p:sp>
        <p:nvSpPr>
          <p:cNvPr name="TextBox 14" id="14"/>
          <p:cNvSpPr txBox="true"/>
          <p:nvPr/>
        </p:nvSpPr>
        <p:spPr>
          <a:xfrm rot="0">
            <a:off x="2346057" y="2334644"/>
            <a:ext cx="8280916" cy="2076578"/>
          </a:xfrm>
          <a:prstGeom prst="rect">
            <a:avLst/>
          </a:prstGeom>
        </p:spPr>
        <p:txBody>
          <a:bodyPr anchor="t" rtlCol="false" tIns="0" lIns="0" bIns="0" rIns="0">
            <a:spAutoFit/>
          </a:bodyPr>
          <a:lstStyle/>
          <a:p>
            <a:pPr algn="l">
              <a:lnSpc>
                <a:spcPts val="4192"/>
              </a:lnSpc>
            </a:pPr>
            <a:r>
              <a:rPr lang="en-US" sz="2994">
                <a:solidFill>
                  <a:srgbClr val="4B4640"/>
                </a:solidFill>
                <a:latin typeface="Open Sans"/>
                <a:ea typeface="Open Sans"/>
                <a:cs typeface="Open Sans"/>
                <a:sym typeface="Open Sans"/>
              </a:rPr>
              <a:t>Pie charts showing the percentage of houses sold and comparing the number of houses, units, and townhouses sold in 2016 and 2017.</a:t>
            </a:r>
          </a:p>
          <a:p>
            <a:pPr algn="l">
              <a:lnSpc>
                <a:spcPts val="4192"/>
              </a:lnSpc>
              <a:spcBef>
                <a:spcPct val="0"/>
              </a:spcBef>
            </a:pPr>
          </a:p>
        </p:txBody>
      </p:sp>
      <p:sp>
        <p:nvSpPr>
          <p:cNvPr name="TextBox 15" id="15"/>
          <p:cNvSpPr txBox="true"/>
          <p:nvPr/>
        </p:nvSpPr>
        <p:spPr>
          <a:xfrm rot="0">
            <a:off x="2245346" y="5945509"/>
            <a:ext cx="8280916" cy="1552703"/>
          </a:xfrm>
          <a:prstGeom prst="rect">
            <a:avLst/>
          </a:prstGeom>
        </p:spPr>
        <p:txBody>
          <a:bodyPr anchor="t" rtlCol="false" tIns="0" lIns="0" bIns="0" rIns="0">
            <a:spAutoFit/>
          </a:bodyPr>
          <a:lstStyle/>
          <a:p>
            <a:pPr algn="l">
              <a:lnSpc>
                <a:spcPts val="4052"/>
              </a:lnSpc>
              <a:spcBef>
                <a:spcPct val="0"/>
              </a:spcBef>
            </a:pPr>
            <a:r>
              <a:rPr lang="en-US" sz="2894">
                <a:solidFill>
                  <a:srgbClr val="4B4640"/>
                </a:solidFill>
                <a:latin typeface="Open Sans"/>
                <a:ea typeface="Open Sans"/>
                <a:cs typeface="Open Sans"/>
                <a:sym typeface="Open Sans"/>
              </a:rPr>
              <a:t>In both years, houses make up the majority of sales, followed by units and townhouses.</a:t>
            </a:r>
          </a:p>
          <a:p>
            <a:pPr algn="l">
              <a:lnSpc>
                <a:spcPts val="4332"/>
              </a:lnSpc>
              <a:spcBef>
                <a:spcPct val="0"/>
              </a:spcBef>
            </a:pPr>
          </a:p>
        </p:txBody>
      </p:sp>
      <p:sp>
        <p:nvSpPr>
          <p:cNvPr name="TextBox 16" id="16"/>
          <p:cNvSpPr txBox="true"/>
          <p:nvPr/>
        </p:nvSpPr>
        <p:spPr>
          <a:xfrm rot="0">
            <a:off x="13809625" y="7126104"/>
            <a:ext cx="2772356" cy="372109"/>
          </a:xfrm>
          <a:prstGeom prst="rect">
            <a:avLst/>
          </a:prstGeom>
        </p:spPr>
        <p:txBody>
          <a:bodyPr anchor="t" rtlCol="false" tIns="0" lIns="0" bIns="0" rIns="0">
            <a:spAutoFit/>
          </a:bodyPr>
          <a:lstStyle/>
          <a:p>
            <a:pPr algn="ctr">
              <a:lnSpc>
                <a:spcPts val="1540"/>
              </a:lnSpc>
              <a:spcBef>
                <a:spcPct val="0"/>
              </a:spcBef>
            </a:pPr>
            <a:r>
              <a:rPr lang="en-US" sz="1100" spc="803">
                <a:solidFill>
                  <a:srgbClr val="BE946F"/>
                </a:solidFill>
                <a:latin typeface="Open Sans"/>
                <a:ea typeface="Open Sans"/>
                <a:cs typeface="Open Sans"/>
                <a:sym typeface="Open Sans"/>
              </a:rPr>
              <a:t>ST KILDA MELBOURNE</a:t>
            </a:r>
          </a:p>
        </p:txBody>
      </p:sp>
      <p:sp>
        <p:nvSpPr>
          <p:cNvPr name="TextBox 17" id="17"/>
          <p:cNvSpPr txBox="true"/>
          <p:nvPr/>
        </p:nvSpPr>
        <p:spPr>
          <a:xfrm rot="0">
            <a:off x="2346057" y="4230738"/>
            <a:ext cx="8280916" cy="1552703"/>
          </a:xfrm>
          <a:prstGeom prst="rect">
            <a:avLst/>
          </a:prstGeom>
        </p:spPr>
        <p:txBody>
          <a:bodyPr anchor="t" rtlCol="false" tIns="0" lIns="0" bIns="0" rIns="0">
            <a:spAutoFit/>
          </a:bodyPr>
          <a:lstStyle/>
          <a:p>
            <a:pPr algn="l">
              <a:lnSpc>
                <a:spcPts val="4192"/>
              </a:lnSpc>
              <a:spcBef>
                <a:spcPct val="0"/>
              </a:spcBef>
            </a:pPr>
            <a:r>
              <a:rPr lang="en-US" sz="2994">
                <a:solidFill>
                  <a:srgbClr val="4B4640"/>
                </a:solidFill>
                <a:latin typeface="Open Sans"/>
                <a:ea typeface="Open Sans"/>
                <a:cs typeface="Open Sans"/>
                <a:sym typeface="Open Sans"/>
              </a:rPr>
              <a:t>Shows a slightly more active housing market in 2017.</a:t>
            </a:r>
          </a:p>
          <a:p>
            <a:pPr algn="l">
              <a:lnSpc>
                <a:spcPts val="4192"/>
              </a:lnSpc>
              <a:spcBef>
                <a:spcPct val="0"/>
              </a:spcBef>
            </a:pPr>
          </a:p>
        </p:txBody>
      </p:sp>
      <p:grpSp>
        <p:nvGrpSpPr>
          <p:cNvPr name="Group 18" id="18"/>
          <p:cNvGrpSpPr/>
          <p:nvPr/>
        </p:nvGrpSpPr>
        <p:grpSpPr>
          <a:xfrm rot="0">
            <a:off x="1126616" y="6002659"/>
            <a:ext cx="394915" cy="394915"/>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15301650" y="8858982"/>
            <a:ext cx="798636" cy="798636"/>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grpSp>
        <p:nvGrpSpPr>
          <p:cNvPr name="Group 4" id="4"/>
          <p:cNvGrpSpPr/>
          <p:nvPr/>
        </p:nvGrpSpPr>
        <p:grpSpPr>
          <a:xfrm rot="0">
            <a:off x="2143698" y="8858982"/>
            <a:ext cx="798636" cy="798636"/>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sp>
        <p:nvSpPr>
          <p:cNvPr name="Freeform 6" id="6"/>
          <p:cNvSpPr/>
          <p:nvPr/>
        </p:nvSpPr>
        <p:spPr>
          <a:xfrm flipH="false" flipV="false" rot="0">
            <a:off x="1588331" y="1485900"/>
            <a:ext cx="14770240" cy="8605270"/>
          </a:xfrm>
          <a:custGeom>
            <a:avLst/>
            <a:gdLst/>
            <a:ahLst/>
            <a:cxnLst/>
            <a:rect r="r" b="b" t="t" l="l"/>
            <a:pathLst>
              <a:path h="8605270" w="14770240">
                <a:moveTo>
                  <a:pt x="0" y="0"/>
                </a:moveTo>
                <a:lnTo>
                  <a:pt x="14770239" y="0"/>
                </a:lnTo>
                <a:lnTo>
                  <a:pt x="14770239" y="8605270"/>
                </a:lnTo>
                <a:lnTo>
                  <a:pt x="0" y="8605270"/>
                </a:lnTo>
                <a:lnTo>
                  <a:pt x="0" y="0"/>
                </a:lnTo>
                <a:close/>
              </a:path>
            </a:pathLst>
          </a:custGeom>
          <a:blipFill>
            <a:blip r:embed="rId2"/>
            <a:stretch>
              <a:fillRect l="0" t="0" r="0" b="0"/>
            </a:stretch>
          </a:blipFill>
        </p:spPr>
      </p:sp>
      <p:sp>
        <p:nvSpPr>
          <p:cNvPr name="TextBox 7" id="7"/>
          <p:cNvSpPr txBox="true"/>
          <p:nvPr/>
        </p:nvSpPr>
        <p:spPr>
          <a:xfrm rot="0">
            <a:off x="1139350" y="232276"/>
            <a:ext cx="15300115" cy="979170"/>
          </a:xfrm>
          <a:prstGeom prst="rect">
            <a:avLst/>
          </a:prstGeom>
        </p:spPr>
        <p:txBody>
          <a:bodyPr anchor="t" rtlCol="false" tIns="0" lIns="0" bIns="0" rIns="0">
            <a:spAutoFit/>
          </a:bodyPr>
          <a:lstStyle/>
          <a:p>
            <a:pPr algn="l">
              <a:lnSpc>
                <a:spcPts val="7980"/>
              </a:lnSpc>
              <a:spcBef>
                <a:spcPct val="0"/>
              </a:spcBef>
            </a:pPr>
            <a:r>
              <a:rPr lang="en-US" sz="5700">
                <a:solidFill>
                  <a:srgbClr val="4B4640"/>
                </a:solidFill>
                <a:latin typeface="Raleway"/>
                <a:ea typeface="Raleway"/>
                <a:cs typeface="Raleway"/>
                <a:sym typeface="Raleway"/>
              </a:rPr>
              <a:t>Distribution of house sold by  house volume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grpSp>
        <p:nvGrpSpPr>
          <p:cNvPr name="Group 4" id="4"/>
          <p:cNvGrpSpPr/>
          <p:nvPr/>
        </p:nvGrpSpPr>
        <p:grpSpPr>
          <a:xfrm rot="0">
            <a:off x="1126616" y="2445393"/>
            <a:ext cx="394915" cy="39491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grpSp>
        <p:nvGrpSpPr>
          <p:cNvPr name="Group 6" id="6"/>
          <p:cNvGrpSpPr/>
          <p:nvPr/>
        </p:nvGrpSpPr>
        <p:grpSpPr>
          <a:xfrm rot="0">
            <a:off x="1126616" y="4366624"/>
            <a:ext cx="394915" cy="39491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sp>
      </p:grpSp>
      <p:grpSp>
        <p:nvGrpSpPr>
          <p:cNvPr name="Group 8" id="8"/>
          <p:cNvGrpSpPr/>
          <p:nvPr/>
        </p:nvGrpSpPr>
        <p:grpSpPr>
          <a:xfrm rot="0">
            <a:off x="16581981" y="7059097"/>
            <a:ext cx="798636" cy="798636"/>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grpSp>
        <p:nvGrpSpPr>
          <p:cNvPr name="Group 10" id="10"/>
          <p:cNvGrpSpPr/>
          <p:nvPr/>
        </p:nvGrpSpPr>
        <p:grpSpPr>
          <a:xfrm rot="0">
            <a:off x="12084684" y="4068670"/>
            <a:ext cx="798636" cy="798636"/>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sp>
        <p:nvSpPr>
          <p:cNvPr name="Freeform 12" id="12"/>
          <p:cNvSpPr/>
          <p:nvPr/>
        </p:nvSpPr>
        <p:spPr>
          <a:xfrm flipH="false" flipV="false" rot="0">
            <a:off x="12484002" y="4467988"/>
            <a:ext cx="4375871" cy="2860726"/>
          </a:xfrm>
          <a:custGeom>
            <a:avLst/>
            <a:gdLst/>
            <a:ahLst/>
            <a:cxnLst/>
            <a:rect r="r" b="b" t="t" l="l"/>
            <a:pathLst>
              <a:path h="2860726" w="4375871">
                <a:moveTo>
                  <a:pt x="0" y="0"/>
                </a:moveTo>
                <a:lnTo>
                  <a:pt x="4375871" y="0"/>
                </a:lnTo>
                <a:lnTo>
                  <a:pt x="4375871" y="2860726"/>
                </a:lnTo>
                <a:lnTo>
                  <a:pt x="0" y="2860726"/>
                </a:lnTo>
                <a:lnTo>
                  <a:pt x="0" y="0"/>
                </a:lnTo>
                <a:close/>
              </a:path>
            </a:pathLst>
          </a:custGeom>
          <a:blipFill>
            <a:blip r:embed="rId2"/>
            <a:stretch>
              <a:fillRect l="0" t="0" r="0" b="0"/>
            </a:stretch>
          </a:blipFill>
        </p:spPr>
      </p:sp>
      <p:sp>
        <p:nvSpPr>
          <p:cNvPr name="TextBox 13" id="13"/>
          <p:cNvSpPr txBox="true"/>
          <p:nvPr/>
        </p:nvSpPr>
        <p:spPr>
          <a:xfrm rot="0">
            <a:off x="1028700" y="220759"/>
            <a:ext cx="11568255" cy="1444433"/>
          </a:xfrm>
          <a:prstGeom prst="rect">
            <a:avLst/>
          </a:prstGeom>
        </p:spPr>
        <p:txBody>
          <a:bodyPr anchor="t" rtlCol="false" tIns="0" lIns="0" bIns="0" rIns="0">
            <a:spAutoFit/>
          </a:bodyPr>
          <a:lstStyle/>
          <a:p>
            <a:pPr algn="l">
              <a:lnSpc>
                <a:spcPts val="11817"/>
              </a:lnSpc>
              <a:spcBef>
                <a:spcPct val="0"/>
              </a:spcBef>
            </a:pPr>
            <a:r>
              <a:rPr lang="en-US" sz="8440">
                <a:solidFill>
                  <a:srgbClr val="4B4640"/>
                </a:solidFill>
                <a:latin typeface="Raleway"/>
                <a:ea typeface="Raleway"/>
                <a:cs typeface="Raleway"/>
                <a:sym typeface="Raleway"/>
              </a:rPr>
              <a:t>Analysis</a:t>
            </a:r>
          </a:p>
        </p:txBody>
      </p:sp>
      <p:sp>
        <p:nvSpPr>
          <p:cNvPr name="TextBox 14" id="14"/>
          <p:cNvSpPr txBox="true"/>
          <p:nvPr/>
        </p:nvSpPr>
        <p:spPr>
          <a:xfrm rot="0">
            <a:off x="2346057" y="2334644"/>
            <a:ext cx="8280916" cy="2076578"/>
          </a:xfrm>
          <a:prstGeom prst="rect">
            <a:avLst/>
          </a:prstGeom>
        </p:spPr>
        <p:txBody>
          <a:bodyPr anchor="t" rtlCol="false" tIns="0" lIns="0" bIns="0" rIns="0">
            <a:spAutoFit/>
          </a:bodyPr>
          <a:lstStyle/>
          <a:p>
            <a:pPr algn="l">
              <a:lnSpc>
                <a:spcPts val="4192"/>
              </a:lnSpc>
            </a:pPr>
            <a:r>
              <a:rPr lang="en-US" sz="2994">
                <a:solidFill>
                  <a:srgbClr val="4B4640"/>
                </a:solidFill>
                <a:latin typeface="Open Sans"/>
                <a:ea typeface="Open Sans"/>
                <a:cs typeface="Open Sans"/>
                <a:sym typeface="Open Sans"/>
              </a:rPr>
              <a:t>A group bar chart comparing the number of houses, units, and townhouses sold in 2016 and 2017.</a:t>
            </a:r>
          </a:p>
          <a:p>
            <a:pPr algn="l">
              <a:lnSpc>
                <a:spcPts val="4192"/>
              </a:lnSpc>
              <a:spcBef>
                <a:spcPct val="0"/>
              </a:spcBef>
            </a:pPr>
          </a:p>
        </p:txBody>
      </p:sp>
      <p:sp>
        <p:nvSpPr>
          <p:cNvPr name="TextBox 15" id="15"/>
          <p:cNvSpPr txBox="true"/>
          <p:nvPr/>
        </p:nvSpPr>
        <p:spPr>
          <a:xfrm rot="0">
            <a:off x="2346057" y="4230738"/>
            <a:ext cx="8280916" cy="1552703"/>
          </a:xfrm>
          <a:prstGeom prst="rect">
            <a:avLst/>
          </a:prstGeom>
        </p:spPr>
        <p:txBody>
          <a:bodyPr anchor="t" rtlCol="false" tIns="0" lIns="0" bIns="0" rIns="0">
            <a:spAutoFit/>
          </a:bodyPr>
          <a:lstStyle/>
          <a:p>
            <a:pPr algn="l">
              <a:lnSpc>
                <a:spcPts val="4192"/>
              </a:lnSpc>
              <a:spcBef>
                <a:spcPct val="0"/>
              </a:spcBef>
            </a:pPr>
            <a:r>
              <a:rPr lang="en-US" sz="2994">
                <a:solidFill>
                  <a:srgbClr val="4B4640"/>
                </a:solidFill>
                <a:latin typeface="Open Sans"/>
                <a:ea typeface="Open Sans"/>
                <a:cs typeface="Open Sans"/>
                <a:sym typeface="Open Sans"/>
              </a:rPr>
              <a:t>Houses dominate in both years, but there’s a significant increase in 2017 compared to 2016.</a:t>
            </a:r>
          </a:p>
          <a:p>
            <a:pPr algn="l">
              <a:lnSpc>
                <a:spcPts val="4192"/>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sp>
        <p:nvSpPr>
          <p:cNvPr name="Freeform 2" id="2"/>
          <p:cNvSpPr/>
          <p:nvPr/>
        </p:nvSpPr>
        <p:spPr>
          <a:xfrm flipH="false" flipV="false" rot="0">
            <a:off x="0" y="37773"/>
            <a:ext cx="9144000" cy="10191624"/>
          </a:xfrm>
          <a:custGeom>
            <a:avLst/>
            <a:gdLst/>
            <a:ahLst/>
            <a:cxnLst/>
            <a:rect r="r" b="b" t="t" l="l"/>
            <a:pathLst>
              <a:path h="10191624" w="9144000">
                <a:moveTo>
                  <a:pt x="0" y="0"/>
                </a:moveTo>
                <a:lnTo>
                  <a:pt x="9144000" y="0"/>
                </a:lnTo>
                <a:lnTo>
                  <a:pt x="9144000" y="10191624"/>
                </a:lnTo>
                <a:lnTo>
                  <a:pt x="0" y="10191624"/>
                </a:lnTo>
                <a:lnTo>
                  <a:pt x="0" y="0"/>
                </a:lnTo>
                <a:close/>
              </a:path>
            </a:pathLst>
          </a:custGeom>
          <a:blipFill>
            <a:blip r:embed="rId2">
              <a:extLst>
                <a:ext uri="{96DAC541-7B7A-43D3-8B79-37D633B846F1}">
                  <asvg:svgBlip xmlns:asvg="http://schemas.microsoft.com/office/drawing/2016/SVG/main" r:embed="rId3"/>
                </a:ext>
              </a:extLst>
            </a:blip>
            <a:stretch>
              <a:fillRect l="-11878" t="0" r="0" b="-7"/>
            </a:stretch>
          </a:blipFill>
        </p:spPr>
      </p:sp>
      <p:grpSp>
        <p:nvGrpSpPr>
          <p:cNvPr name="Group 3" id="3"/>
          <p:cNvGrpSpPr/>
          <p:nvPr/>
        </p:nvGrpSpPr>
        <p:grpSpPr>
          <a:xfrm rot="0">
            <a:off x="10589400" y="2255602"/>
            <a:ext cx="5553439" cy="1048266"/>
            <a:chOff x="0" y="0"/>
            <a:chExt cx="10139288" cy="1913890"/>
          </a:xfrm>
        </p:grpSpPr>
        <p:sp>
          <p:nvSpPr>
            <p:cNvPr name="Freeform 4" id="4"/>
            <p:cNvSpPr/>
            <p:nvPr/>
          </p:nvSpPr>
          <p:spPr>
            <a:xfrm flipH="false" flipV="false" rot="0">
              <a:off x="0" y="0"/>
              <a:ext cx="10139288" cy="1913890"/>
            </a:xfrm>
            <a:custGeom>
              <a:avLst/>
              <a:gdLst/>
              <a:ahLst/>
              <a:cxnLst/>
              <a:rect r="r" b="b" t="t" l="l"/>
              <a:pathLst>
                <a:path h="1913890" w="10139288">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sp>
      </p:grpSp>
      <p:sp>
        <p:nvSpPr>
          <p:cNvPr name="TextBox 5" id="5"/>
          <p:cNvSpPr txBox="true"/>
          <p:nvPr/>
        </p:nvSpPr>
        <p:spPr>
          <a:xfrm rot="0">
            <a:off x="10865550" y="2322277"/>
            <a:ext cx="5001137" cy="815275"/>
          </a:xfrm>
          <a:prstGeom prst="rect">
            <a:avLst/>
          </a:prstGeom>
        </p:spPr>
        <p:txBody>
          <a:bodyPr anchor="t" rtlCol="false" tIns="0" lIns="0" bIns="0" rIns="0">
            <a:spAutoFit/>
          </a:bodyPr>
          <a:lstStyle/>
          <a:p>
            <a:pPr algn="ctr">
              <a:lnSpc>
                <a:spcPts val="3363"/>
              </a:lnSpc>
              <a:spcBef>
                <a:spcPct val="0"/>
              </a:spcBef>
            </a:pPr>
            <a:r>
              <a:rPr lang="en-US" b="true" sz="2402">
                <a:solidFill>
                  <a:srgbClr val="FFFFFF"/>
                </a:solidFill>
                <a:latin typeface="Open Sans Bold"/>
                <a:ea typeface="Open Sans Bold"/>
                <a:cs typeface="Open Sans Bold"/>
                <a:sym typeface="Open Sans Bold"/>
              </a:rPr>
              <a:t>DISTANCE TO CBD FOR EACH REGIONS</a:t>
            </a:r>
          </a:p>
        </p:txBody>
      </p:sp>
      <p:grpSp>
        <p:nvGrpSpPr>
          <p:cNvPr name="Group 6" id="6"/>
          <p:cNvGrpSpPr/>
          <p:nvPr/>
        </p:nvGrpSpPr>
        <p:grpSpPr>
          <a:xfrm rot="0">
            <a:off x="10692304" y="3684868"/>
            <a:ext cx="5553439" cy="1048266"/>
            <a:chOff x="0" y="0"/>
            <a:chExt cx="10139288" cy="1913890"/>
          </a:xfrm>
        </p:grpSpPr>
        <p:sp>
          <p:nvSpPr>
            <p:cNvPr name="Freeform 7" id="7"/>
            <p:cNvSpPr/>
            <p:nvPr/>
          </p:nvSpPr>
          <p:spPr>
            <a:xfrm flipH="false" flipV="false" rot="0">
              <a:off x="0" y="0"/>
              <a:ext cx="10139288" cy="1913890"/>
            </a:xfrm>
            <a:custGeom>
              <a:avLst/>
              <a:gdLst/>
              <a:ahLst/>
              <a:cxnLst/>
              <a:rect r="r" b="b" t="t" l="l"/>
              <a:pathLst>
                <a:path h="1913890" w="10139288">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sp>
      </p:grpSp>
      <p:sp>
        <p:nvSpPr>
          <p:cNvPr name="TextBox 8" id="8"/>
          <p:cNvSpPr txBox="true"/>
          <p:nvPr/>
        </p:nvSpPr>
        <p:spPr>
          <a:xfrm rot="0">
            <a:off x="10968455" y="3751543"/>
            <a:ext cx="5001137" cy="815275"/>
          </a:xfrm>
          <a:prstGeom prst="rect">
            <a:avLst/>
          </a:prstGeom>
        </p:spPr>
        <p:txBody>
          <a:bodyPr anchor="t" rtlCol="false" tIns="0" lIns="0" bIns="0" rIns="0">
            <a:spAutoFit/>
          </a:bodyPr>
          <a:lstStyle/>
          <a:p>
            <a:pPr algn="ctr">
              <a:lnSpc>
                <a:spcPts val="3363"/>
              </a:lnSpc>
              <a:spcBef>
                <a:spcPct val="0"/>
              </a:spcBef>
            </a:pPr>
            <a:r>
              <a:rPr lang="en-US" b="true" sz="2402">
                <a:solidFill>
                  <a:srgbClr val="FFFFFF"/>
                </a:solidFill>
                <a:latin typeface="Open Sans Bold"/>
                <a:ea typeface="Open Sans Bold"/>
                <a:cs typeface="Open Sans Bold"/>
                <a:sym typeface="Open Sans Bold"/>
              </a:rPr>
              <a:t>DISTRIBUTION OF THE PRICE FOR EACH REGION</a:t>
            </a:r>
          </a:p>
        </p:txBody>
      </p:sp>
      <p:sp>
        <p:nvSpPr>
          <p:cNvPr name="TextBox 9" id="9"/>
          <p:cNvSpPr txBox="true"/>
          <p:nvPr/>
        </p:nvSpPr>
        <p:spPr>
          <a:xfrm rot="0">
            <a:off x="11116894" y="604917"/>
            <a:ext cx="4839083" cy="1170751"/>
          </a:xfrm>
          <a:prstGeom prst="rect">
            <a:avLst/>
          </a:prstGeom>
        </p:spPr>
        <p:txBody>
          <a:bodyPr anchor="t" rtlCol="false" tIns="0" lIns="0" bIns="0" rIns="0">
            <a:spAutoFit/>
          </a:bodyPr>
          <a:lstStyle/>
          <a:p>
            <a:pPr algn="ctr">
              <a:lnSpc>
                <a:spcPts val="9495"/>
              </a:lnSpc>
              <a:spcBef>
                <a:spcPct val="0"/>
              </a:spcBef>
            </a:pPr>
            <a:r>
              <a:rPr lang="en-US" sz="6782">
                <a:solidFill>
                  <a:srgbClr val="4B4640"/>
                </a:solidFill>
                <a:latin typeface="Raleway"/>
                <a:ea typeface="Raleway"/>
                <a:cs typeface="Raleway"/>
                <a:sym typeface="Raleway"/>
              </a:rPr>
              <a:t>Regions</a:t>
            </a:r>
          </a:p>
        </p:txBody>
      </p:sp>
      <p:sp>
        <p:nvSpPr>
          <p:cNvPr name="Freeform 10" id="10"/>
          <p:cNvSpPr/>
          <p:nvPr/>
        </p:nvSpPr>
        <p:spPr>
          <a:xfrm flipH="false" flipV="false" rot="0">
            <a:off x="10278689" y="5314159"/>
            <a:ext cx="6515494" cy="3689537"/>
          </a:xfrm>
          <a:custGeom>
            <a:avLst/>
            <a:gdLst/>
            <a:ahLst/>
            <a:cxnLst/>
            <a:rect r="r" b="b" t="t" l="l"/>
            <a:pathLst>
              <a:path h="3689537" w="6515494">
                <a:moveTo>
                  <a:pt x="0" y="0"/>
                </a:moveTo>
                <a:lnTo>
                  <a:pt x="6515493" y="0"/>
                </a:lnTo>
                <a:lnTo>
                  <a:pt x="6515493" y="3689537"/>
                </a:lnTo>
                <a:lnTo>
                  <a:pt x="0" y="3689537"/>
                </a:lnTo>
                <a:lnTo>
                  <a:pt x="0" y="0"/>
                </a:lnTo>
                <a:close/>
              </a:path>
            </a:pathLst>
          </a:custGeom>
          <a:blipFill>
            <a:blip r:embed="rId4"/>
            <a:stretch>
              <a:fillRect l="0" t="0" r="0" b="-1601"/>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sp>
        <p:nvSpPr>
          <p:cNvPr name="Freeform 2" id="2"/>
          <p:cNvSpPr/>
          <p:nvPr/>
        </p:nvSpPr>
        <p:spPr>
          <a:xfrm flipH="false" flipV="false" rot="0">
            <a:off x="2894506" y="344766"/>
            <a:ext cx="15059057" cy="8492765"/>
          </a:xfrm>
          <a:custGeom>
            <a:avLst/>
            <a:gdLst/>
            <a:ahLst/>
            <a:cxnLst/>
            <a:rect r="r" b="b" t="t" l="l"/>
            <a:pathLst>
              <a:path h="8492765" w="15059057">
                <a:moveTo>
                  <a:pt x="0" y="0"/>
                </a:moveTo>
                <a:lnTo>
                  <a:pt x="15059057" y="0"/>
                </a:lnTo>
                <a:lnTo>
                  <a:pt x="15059057" y="8492766"/>
                </a:lnTo>
                <a:lnTo>
                  <a:pt x="0" y="8492766"/>
                </a:lnTo>
                <a:lnTo>
                  <a:pt x="0" y="0"/>
                </a:lnTo>
                <a:close/>
              </a:path>
            </a:pathLst>
          </a:custGeom>
          <a:blipFill>
            <a:blip r:embed="rId2"/>
            <a:stretch>
              <a:fillRect l="0" t="0" r="0" b="0"/>
            </a:stretch>
          </a:blipFill>
        </p:spPr>
      </p:sp>
      <p:sp>
        <p:nvSpPr>
          <p:cNvPr name="Freeform 3" id="3"/>
          <p:cNvSpPr/>
          <p:nvPr/>
        </p:nvSpPr>
        <p:spPr>
          <a:xfrm flipH="false" flipV="false" rot="0">
            <a:off x="293751" y="7558364"/>
            <a:ext cx="3953566" cy="2238791"/>
          </a:xfrm>
          <a:custGeom>
            <a:avLst/>
            <a:gdLst/>
            <a:ahLst/>
            <a:cxnLst/>
            <a:rect r="r" b="b" t="t" l="l"/>
            <a:pathLst>
              <a:path h="2238791" w="3953566">
                <a:moveTo>
                  <a:pt x="0" y="0"/>
                </a:moveTo>
                <a:lnTo>
                  <a:pt x="3953566" y="0"/>
                </a:lnTo>
                <a:lnTo>
                  <a:pt x="3953566" y="2238790"/>
                </a:lnTo>
                <a:lnTo>
                  <a:pt x="0" y="2238790"/>
                </a:lnTo>
                <a:lnTo>
                  <a:pt x="0" y="0"/>
                </a:lnTo>
                <a:close/>
              </a:path>
            </a:pathLst>
          </a:custGeom>
          <a:blipFill>
            <a:blip r:embed="rId3"/>
            <a:stretch>
              <a:fillRect l="0" t="0" r="0" b="-1601"/>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sp>
        <p:nvSpPr>
          <p:cNvPr name="Freeform 4" id="4"/>
          <p:cNvSpPr/>
          <p:nvPr/>
        </p:nvSpPr>
        <p:spPr>
          <a:xfrm flipH="false" flipV="false" rot="0">
            <a:off x="143803" y="167577"/>
            <a:ext cx="12619200" cy="6786224"/>
          </a:xfrm>
          <a:custGeom>
            <a:avLst/>
            <a:gdLst/>
            <a:ahLst/>
            <a:cxnLst/>
            <a:rect r="r" b="b" t="t" l="l"/>
            <a:pathLst>
              <a:path h="6786224" w="12619200">
                <a:moveTo>
                  <a:pt x="0" y="0"/>
                </a:moveTo>
                <a:lnTo>
                  <a:pt x="12619200" y="0"/>
                </a:lnTo>
                <a:lnTo>
                  <a:pt x="12619200" y="6786224"/>
                </a:lnTo>
                <a:lnTo>
                  <a:pt x="0" y="6786224"/>
                </a:lnTo>
                <a:lnTo>
                  <a:pt x="0" y="0"/>
                </a:lnTo>
                <a:close/>
              </a:path>
            </a:pathLst>
          </a:custGeom>
          <a:blipFill>
            <a:blip r:embed="rId2"/>
            <a:stretch>
              <a:fillRect l="0" t="0" r="0" b="0"/>
            </a:stretch>
          </a:blipFill>
        </p:spPr>
      </p:sp>
      <p:sp>
        <p:nvSpPr>
          <p:cNvPr name="Freeform 5" id="5"/>
          <p:cNvSpPr/>
          <p:nvPr/>
        </p:nvSpPr>
        <p:spPr>
          <a:xfrm flipH="false" flipV="false" rot="0">
            <a:off x="10409012" y="6069647"/>
            <a:ext cx="7878988" cy="4311730"/>
          </a:xfrm>
          <a:custGeom>
            <a:avLst/>
            <a:gdLst/>
            <a:ahLst/>
            <a:cxnLst/>
            <a:rect r="r" b="b" t="t" l="l"/>
            <a:pathLst>
              <a:path h="4311730" w="7878988">
                <a:moveTo>
                  <a:pt x="0" y="0"/>
                </a:moveTo>
                <a:lnTo>
                  <a:pt x="7878988" y="0"/>
                </a:lnTo>
                <a:lnTo>
                  <a:pt x="7878988" y="4311730"/>
                </a:lnTo>
                <a:lnTo>
                  <a:pt x="0" y="4311730"/>
                </a:lnTo>
                <a:lnTo>
                  <a:pt x="0" y="0"/>
                </a:lnTo>
                <a:close/>
              </a:path>
            </a:pathLst>
          </a:custGeom>
          <a:blipFill>
            <a:blip r:embed="rId3"/>
            <a:stretch>
              <a:fillRect l="0" t="0" r="0" b="0"/>
            </a:stretch>
          </a:blipFill>
        </p:spPr>
      </p:sp>
      <p:sp>
        <p:nvSpPr>
          <p:cNvPr name="TextBox 6" id="6"/>
          <p:cNvSpPr txBox="true"/>
          <p:nvPr/>
        </p:nvSpPr>
        <p:spPr>
          <a:xfrm rot="0">
            <a:off x="488317" y="7429841"/>
            <a:ext cx="7727304" cy="2128361"/>
          </a:xfrm>
          <a:prstGeom prst="rect">
            <a:avLst/>
          </a:prstGeom>
        </p:spPr>
        <p:txBody>
          <a:bodyPr anchor="t" rtlCol="false" tIns="0" lIns="0" bIns="0" rIns="0">
            <a:spAutoFit/>
          </a:bodyPr>
          <a:lstStyle/>
          <a:p>
            <a:pPr algn="l" marL="378090" indent="-189045" lvl="1">
              <a:lnSpc>
                <a:spcPts val="2451"/>
              </a:lnSpc>
              <a:buFont typeface="Arial"/>
              <a:buChar char="•"/>
            </a:pPr>
            <a:r>
              <a:rPr lang="en-US" sz="1751">
                <a:solidFill>
                  <a:srgbClr val="4B4640"/>
                </a:solidFill>
                <a:latin typeface="Open Sans"/>
                <a:ea typeface="Open Sans"/>
                <a:cs typeface="Open Sans"/>
                <a:sym typeface="Open Sans"/>
              </a:rPr>
              <a:t>A scatter plot showing the relationship between house prices and distance from the CBD.</a:t>
            </a:r>
          </a:p>
          <a:p>
            <a:pPr algn="l">
              <a:lnSpc>
                <a:spcPts val="2451"/>
              </a:lnSpc>
            </a:pPr>
          </a:p>
          <a:p>
            <a:pPr algn="l" marL="378090" indent="-189045" lvl="1">
              <a:lnSpc>
                <a:spcPts val="2451"/>
              </a:lnSpc>
              <a:buFont typeface="Arial"/>
              <a:buChar char="•"/>
            </a:pPr>
            <a:r>
              <a:rPr lang="en-US" sz="1751">
                <a:solidFill>
                  <a:srgbClr val="4B4640"/>
                </a:solidFill>
                <a:latin typeface="Open Sans"/>
                <a:ea typeface="Open Sans"/>
                <a:cs typeface="Open Sans"/>
                <a:sym typeface="Open Sans"/>
              </a:rPr>
              <a:t>There is a clear trend: houses closer to the CBD tend to have higher prices, with a significant number of high-priced properties within a 10km radius.</a:t>
            </a:r>
          </a:p>
          <a:p>
            <a:pPr algn="l">
              <a:lnSpc>
                <a:spcPts val="2451"/>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9525" y="5143500"/>
            <a:ext cx="9144000" cy="5143500"/>
            <a:chOff x="0" y="0"/>
            <a:chExt cx="12192000" cy="6858000"/>
          </a:xfrm>
        </p:grpSpPr>
        <p:pic>
          <p:nvPicPr>
            <p:cNvPr name="Picture 3" id="3"/>
            <p:cNvPicPr>
              <a:picLocks noChangeAspect="true"/>
            </p:cNvPicPr>
            <p:nvPr/>
          </p:nvPicPr>
          <p:blipFill>
            <a:blip r:embed="rId2"/>
            <a:srcRect l="0" t="129" r="0" b="129"/>
            <a:stretch>
              <a:fillRect/>
            </a:stretch>
          </p:blipFill>
          <p:spPr>
            <a:xfrm flipH="false" flipV="false">
              <a:off x="0" y="0"/>
              <a:ext cx="12192000" cy="6858000"/>
            </a:xfrm>
            <a:prstGeom prst="rect">
              <a:avLst/>
            </a:prstGeom>
          </p:spPr>
        </p:pic>
      </p:grpSp>
      <p:grpSp>
        <p:nvGrpSpPr>
          <p:cNvPr name="Group 4" id="4"/>
          <p:cNvGrpSpPr/>
          <p:nvPr/>
        </p:nvGrpSpPr>
        <p:grpSpPr>
          <a:xfrm rot="0">
            <a:off x="9163050" y="0"/>
            <a:ext cx="9144000" cy="5143500"/>
            <a:chOff x="0" y="0"/>
            <a:chExt cx="12192000" cy="6858000"/>
          </a:xfrm>
        </p:grpSpPr>
        <p:pic>
          <p:nvPicPr>
            <p:cNvPr name="Picture 5" id="5"/>
            <p:cNvPicPr>
              <a:picLocks noChangeAspect="true"/>
            </p:cNvPicPr>
            <p:nvPr/>
          </p:nvPicPr>
          <p:blipFill>
            <a:blip r:embed="rId3"/>
            <a:srcRect l="2198" t="0" r="2198" b="0"/>
            <a:stretch>
              <a:fillRect/>
            </a:stretch>
          </p:blipFill>
          <p:spPr>
            <a:xfrm flipH="false" flipV="false">
              <a:off x="0" y="0"/>
              <a:ext cx="12192000" cy="6858000"/>
            </a:xfrm>
            <a:prstGeom prst="rect">
              <a:avLst/>
            </a:prstGeom>
          </p:spPr>
        </p:pic>
      </p:grpSp>
      <p:sp>
        <p:nvSpPr>
          <p:cNvPr name="TextBox 6" id="6"/>
          <p:cNvSpPr txBox="true"/>
          <p:nvPr/>
        </p:nvSpPr>
        <p:spPr>
          <a:xfrm rot="0">
            <a:off x="1167240" y="1738056"/>
            <a:ext cx="3414285" cy="561809"/>
          </a:xfrm>
          <a:prstGeom prst="rect">
            <a:avLst/>
          </a:prstGeom>
        </p:spPr>
        <p:txBody>
          <a:bodyPr anchor="t" rtlCol="false" tIns="0" lIns="0" bIns="0" rIns="0">
            <a:spAutoFit/>
          </a:bodyPr>
          <a:lstStyle/>
          <a:p>
            <a:pPr algn="l">
              <a:lnSpc>
                <a:spcPts val="4612"/>
              </a:lnSpc>
              <a:spcBef>
                <a:spcPct val="0"/>
              </a:spcBef>
            </a:pPr>
            <a:r>
              <a:rPr lang="en-US" b="true" sz="3294">
                <a:solidFill>
                  <a:srgbClr val="4B4640"/>
                </a:solidFill>
                <a:latin typeface="Open Sans Bold"/>
                <a:ea typeface="Open Sans Bold"/>
                <a:cs typeface="Open Sans Bold"/>
                <a:sym typeface="Open Sans Bold"/>
              </a:rPr>
              <a:t>Distance to CBD</a:t>
            </a:r>
          </a:p>
        </p:txBody>
      </p:sp>
      <p:sp>
        <p:nvSpPr>
          <p:cNvPr name="TextBox 7" id="7"/>
          <p:cNvSpPr txBox="true"/>
          <p:nvPr/>
        </p:nvSpPr>
        <p:spPr>
          <a:xfrm rot="0">
            <a:off x="395028" y="-28930"/>
            <a:ext cx="5555116" cy="1444433"/>
          </a:xfrm>
          <a:prstGeom prst="rect">
            <a:avLst/>
          </a:prstGeom>
        </p:spPr>
        <p:txBody>
          <a:bodyPr anchor="t" rtlCol="false" tIns="0" lIns="0" bIns="0" rIns="0">
            <a:spAutoFit/>
          </a:bodyPr>
          <a:lstStyle/>
          <a:p>
            <a:pPr algn="l">
              <a:lnSpc>
                <a:spcPts val="11817"/>
              </a:lnSpc>
              <a:spcBef>
                <a:spcPct val="0"/>
              </a:spcBef>
            </a:pPr>
            <a:r>
              <a:rPr lang="en-US" sz="8440">
                <a:solidFill>
                  <a:srgbClr val="4B4640"/>
                </a:solidFill>
                <a:latin typeface="Raleway"/>
                <a:ea typeface="Raleway"/>
                <a:cs typeface="Raleway"/>
                <a:sym typeface="Raleway"/>
              </a:rPr>
              <a:t>Analysis</a:t>
            </a:r>
          </a:p>
        </p:txBody>
      </p:sp>
      <p:grpSp>
        <p:nvGrpSpPr>
          <p:cNvPr name="Group 8" id="8"/>
          <p:cNvGrpSpPr/>
          <p:nvPr/>
        </p:nvGrpSpPr>
        <p:grpSpPr>
          <a:xfrm rot="0">
            <a:off x="456008" y="2774365"/>
            <a:ext cx="230917" cy="23091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
        <p:nvSpPr>
          <p:cNvPr name="TextBox 10" id="10"/>
          <p:cNvSpPr txBox="true"/>
          <p:nvPr/>
        </p:nvSpPr>
        <p:spPr>
          <a:xfrm rot="0">
            <a:off x="1000647" y="2660519"/>
            <a:ext cx="7727304" cy="903065"/>
          </a:xfrm>
          <a:prstGeom prst="rect">
            <a:avLst/>
          </a:prstGeom>
        </p:spPr>
        <p:txBody>
          <a:bodyPr anchor="t" rtlCol="false" tIns="0" lIns="0" bIns="0" rIns="0">
            <a:spAutoFit/>
          </a:bodyPr>
          <a:lstStyle/>
          <a:p>
            <a:pPr algn="l">
              <a:lnSpc>
                <a:spcPts val="2451"/>
              </a:lnSpc>
            </a:pPr>
            <a:r>
              <a:rPr lang="en-US" sz="1751">
                <a:solidFill>
                  <a:srgbClr val="4B4640"/>
                </a:solidFill>
                <a:latin typeface="Open Sans"/>
                <a:ea typeface="Open Sans"/>
                <a:cs typeface="Open Sans"/>
                <a:sym typeface="Open Sans"/>
              </a:rPr>
              <a:t>This boxplot shows the distribution of properties by distance from the Central Business District (CBD) for eight regions.</a:t>
            </a:r>
          </a:p>
          <a:p>
            <a:pPr algn="l">
              <a:lnSpc>
                <a:spcPts val="2451"/>
              </a:lnSpc>
              <a:spcBef>
                <a:spcPct val="0"/>
              </a:spcBef>
            </a:pPr>
          </a:p>
        </p:txBody>
      </p:sp>
      <p:grpSp>
        <p:nvGrpSpPr>
          <p:cNvPr name="Group 11" id="11"/>
          <p:cNvGrpSpPr/>
          <p:nvPr/>
        </p:nvGrpSpPr>
        <p:grpSpPr>
          <a:xfrm rot="0">
            <a:off x="456008" y="3522757"/>
            <a:ext cx="230917" cy="23091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
        <p:nvSpPr>
          <p:cNvPr name="TextBox 13" id="13"/>
          <p:cNvSpPr txBox="true"/>
          <p:nvPr/>
        </p:nvSpPr>
        <p:spPr>
          <a:xfrm rot="0">
            <a:off x="1000647" y="3408912"/>
            <a:ext cx="7727304" cy="903065"/>
          </a:xfrm>
          <a:prstGeom prst="rect">
            <a:avLst/>
          </a:prstGeom>
        </p:spPr>
        <p:txBody>
          <a:bodyPr anchor="t" rtlCol="false" tIns="0" lIns="0" bIns="0" rIns="0">
            <a:spAutoFit/>
          </a:bodyPr>
          <a:lstStyle/>
          <a:p>
            <a:pPr algn="l">
              <a:lnSpc>
                <a:spcPts val="2451"/>
              </a:lnSpc>
            </a:pPr>
            <a:r>
              <a:rPr lang="en-US" sz="1751">
                <a:solidFill>
                  <a:srgbClr val="4B4640"/>
                </a:solidFill>
                <a:latin typeface="Open Sans"/>
                <a:ea typeface="Open Sans"/>
                <a:cs typeface="Open Sans"/>
                <a:sym typeface="Open Sans"/>
              </a:rPr>
              <a:t>Properties in the Northern, Western, Southern and Eastern Metropolitan regions are, on average, closer to the city center.</a:t>
            </a:r>
          </a:p>
          <a:p>
            <a:pPr algn="l">
              <a:lnSpc>
                <a:spcPts val="2451"/>
              </a:lnSpc>
              <a:spcBef>
                <a:spcPct val="0"/>
              </a:spcBef>
            </a:pPr>
          </a:p>
        </p:txBody>
      </p:sp>
      <p:grpSp>
        <p:nvGrpSpPr>
          <p:cNvPr name="Group 14" id="14"/>
          <p:cNvGrpSpPr/>
          <p:nvPr/>
        </p:nvGrpSpPr>
        <p:grpSpPr>
          <a:xfrm rot="0">
            <a:off x="456008" y="4229470"/>
            <a:ext cx="230917" cy="23091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
        <p:nvSpPr>
          <p:cNvPr name="TextBox 16" id="16"/>
          <p:cNvSpPr txBox="true"/>
          <p:nvPr/>
        </p:nvSpPr>
        <p:spPr>
          <a:xfrm rot="0">
            <a:off x="1000647" y="4115624"/>
            <a:ext cx="7727304" cy="596742"/>
          </a:xfrm>
          <a:prstGeom prst="rect">
            <a:avLst/>
          </a:prstGeom>
        </p:spPr>
        <p:txBody>
          <a:bodyPr anchor="t" rtlCol="false" tIns="0" lIns="0" bIns="0" rIns="0">
            <a:spAutoFit/>
          </a:bodyPr>
          <a:lstStyle/>
          <a:p>
            <a:pPr algn="l">
              <a:lnSpc>
                <a:spcPts val="2451"/>
              </a:lnSpc>
              <a:spcBef>
                <a:spcPct val="0"/>
              </a:spcBef>
            </a:pPr>
            <a:r>
              <a:rPr lang="en-US" sz="1751">
                <a:solidFill>
                  <a:srgbClr val="4B4640"/>
                </a:solidFill>
                <a:latin typeface="Open Sans"/>
                <a:ea typeface="Open Sans"/>
                <a:cs typeface="Open Sans"/>
                <a:sym typeface="Open Sans"/>
              </a:rPr>
              <a:t>Eastern, Northern, and Western Victoria regions have properties farther from the CBD, with significant variability in distance.</a:t>
            </a:r>
          </a:p>
        </p:txBody>
      </p:sp>
      <p:sp>
        <p:nvSpPr>
          <p:cNvPr name="TextBox 17" id="17"/>
          <p:cNvSpPr txBox="true"/>
          <p:nvPr/>
        </p:nvSpPr>
        <p:spPr>
          <a:xfrm rot="0">
            <a:off x="10310310" y="5463286"/>
            <a:ext cx="7229798" cy="561809"/>
          </a:xfrm>
          <a:prstGeom prst="rect">
            <a:avLst/>
          </a:prstGeom>
        </p:spPr>
        <p:txBody>
          <a:bodyPr anchor="t" rtlCol="false" tIns="0" lIns="0" bIns="0" rIns="0">
            <a:spAutoFit/>
          </a:bodyPr>
          <a:lstStyle/>
          <a:p>
            <a:pPr algn="l">
              <a:lnSpc>
                <a:spcPts val="4612"/>
              </a:lnSpc>
              <a:spcBef>
                <a:spcPct val="0"/>
              </a:spcBef>
            </a:pPr>
            <a:r>
              <a:rPr lang="en-US" b="true" sz="3294">
                <a:solidFill>
                  <a:srgbClr val="4B4640"/>
                </a:solidFill>
                <a:latin typeface="Open Sans Bold"/>
                <a:ea typeface="Open Sans Bold"/>
                <a:cs typeface="Open Sans Bold"/>
                <a:sym typeface="Open Sans Bold"/>
              </a:rPr>
              <a:t>Price distribution for each region</a:t>
            </a:r>
          </a:p>
        </p:txBody>
      </p:sp>
      <p:grpSp>
        <p:nvGrpSpPr>
          <p:cNvPr name="Group 18" id="18"/>
          <p:cNvGrpSpPr/>
          <p:nvPr/>
        </p:nvGrpSpPr>
        <p:grpSpPr>
          <a:xfrm rot="0">
            <a:off x="9599078" y="6499594"/>
            <a:ext cx="230917" cy="23091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
        <p:nvSpPr>
          <p:cNvPr name="TextBox 20" id="20"/>
          <p:cNvSpPr txBox="true"/>
          <p:nvPr/>
        </p:nvSpPr>
        <p:spPr>
          <a:xfrm rot="0">
            <a:off x="10143718" y="6471019"/>
            <a:ext cx="7727304" cy="290418"/>
          </a:xfrm>
          <a:prstGeom prst="rect">
            <a:avLst/>
          </a:prstGeom>
        </p:spPr>
        <p:txBody>
          <a:bodyPr anchor="t" rtlCol="false" tIns="0" lIns="0" bIns="0" rIns="0">
            <a:spAutoFit/>
          </a:bodyPr>
          <a:lstStyle/>
          <a:p>
            <a:pPr algn="l">
              <a:lnSpc>
                <a:spcPts val="2451"/>
              </a:lnSpc>
              <a:spcBef>
                <a:spcPct val="0"/>
              </a:spcBef>
            </a:pPr>
            <a:r>
              <a:rPr lang="en-US" sz="1751">
                <a:solidFill>
                  <a:srgbClr val="4B4640"/>
                </a:solidFill>
                <a:latin typeface="Open Sans"/>
                <a:ea typeface="Open Sans"/>
                <a:cs typeface="Open Sans"/>
                <a:sym typeface="Open Sans"/>
              </a:rPr>
              <a:t>The boxplot shows the distribution of house prices by region.</a:t>
            </a:r>
          </a:p>
        </p:txBody>
      </p:sp>
      <p:grpSp>
        <p:nvGrpSpPr>
          <p:cNvPr name="Group 21" id="21"/>
          <p:cNvGrpSpPr/>
          <p:nvPr/>
        </p:nvGrpSpPr>
        <p:grpSpPr>
          <a:xfrm rot="0">
            <a:off x="9599078" y="7018786"/>
            <a:ext cx="230917" cy="230917"/>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
        <p:nvSpPr>
          <p:cNvPr name="TextBox 23" id="23"/>
          <p:cNvSpPr txBox="true"/>
          <p:nvPr/>
        </p:nvSpPr>
        <p:spPr>
          <a:xfrm rot="0">
            <a:off x="10143718" y="6904941"/>
            <a:ext cx="7727304" cy="596742"/>
          </a:xfrm>
          <a:prstGeom prst="rect">
            <a:avLst/>
          </a:prstGeom>
        </p:spPr>
        <p:txBody>
          <a:bodyPr anchor="t" rtlCol="false" tIns="0" lIns="0" bIns="0" rIns="0">
            <a:spAutoFit/>
          </a:bodyPr>
          <a:lstStyle/>
          <a:p>
            <a:pPr algn="l">
              <a:lnSpc>
                <a:spcPts val="2451"/>
              </a:lnSpc>
              <a:spcBef>
                <a:spcPct val="0"/>
              </a:spcBef>
            </a:pPr>
            <a:r>
              <a:rPr lang="en-US" sz="1751">
                <a:solidFill>
                  <a:srgbClr val="4B4640"/>
                </a:solidFill>
                <a:latin typeface="Open Sans"/>
                <a:ea typeface="Open Sans"/>
                <a:cs typeface="Open Sans"/>
                <a:sym typeface="Open Sans"/>
              </a:rPr>
              <a:t>Southern Metropolitan region has the highest median house prices, with many outliers in higher price ranges.</a:t>
            </a:r>
          </a:p>
        </p:txBody>
      </p:sp>
      <p:grpSp>
        <p:nvGrpSpPr>
          <p:cNvPr name="Group 24" id="24"/>
          <p:cNvGrpSpPr/>
          <p:nvPr/>
        </p:nvGrpSpPr>
        <p:grpSpPr>
          <a:xfrm rot="0">
            <a:off x="9599078" y="7758403"/>
            <a:ext cx="230917" cy="230917"/>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
        <p:nvSpPr>
          <p:cNvPr name="TextBox 26" id="26"/>
          <p:cNvSpPr txBox="true"/>
          <p:nvPr/>
        </p:nvSpPr>
        <p:spPr>
          <a:xfrm rot="0">
            <a:off x="10143718" y="7644557"/>
            <a:ext cx="7727304" cy="1209389"/>
          </a:xfrm>
          <a:prstGeom prst="rect">
            <a:avLst/>
          </a:prstGeom>
        </p:spPr>
        <p:txBody>
          <a:bodyPr anchor="t" rtlCol="false" tIns="0" lIns="0" bIns="0" rIns="0">
            <a:spAutoFit/>
          </a:bodyPr>
          <a:lstStyle/>
          <a:p>
            <a:pPr algn="l">
              <a:lnSpc>
                <a:spcPts val="2451"/>
              </a:lnSpc>
              <a:spcBef>
                <a:spcPct val="0"/>
              </a:spcBef>
            </a:pPr>
            <a:r>
              <a:rPr lang="en-US" sz="1751">
                <a:solidFill>
                  <a:srgbClr val="4B4640"/>
                </a:solidFill>
                <a:latin typeface="Open Sans"/>
                <a:ea typeface="Open Sans"/>
                <a:cs typeface="Open Sans"/>
                <a:sym typeface="Open Sans"/>
              </a:rPr>
              <a:t>Northern Metropolitan and Western Metropolitan also have higher price ranges compared to regions like Eastern Victoria and Western Victoria, where house prices are generally lower.</a:t>
            </a:r>
          </a:p>
          <a:p>
            <a:pPr algn="l">
              <a:lnSpc>
                <a:spcPts val="2451"/>
              </a:lnSpc>
              <a:spcBef>
                <a:spcPct val="0"/>
              </a:spcBef>
            </a:pPr>
          </a:p>
        </p:txBody>
      </p:sp>
      <p:grpSp>
        <p:nvGrpSpPr>
          <p:cNvPr name="Group 27" id="27"/>
          <p:cNvGrpSpPr/>
          <p:nvPr/>
        </p:nvGrpSpPr>
        <p:grpSpPr>
          <a:xfrm rot="0">
            <a:off x="9599078" y="8723025"/>
            <a:ext cx="230917" cy="230917"/>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
        <p:nvSpPr>
          <p:cNvPr name="TextBox 29" id="29"/>
          <p:cNvSpPr txBox="true"/>
          <p:nvPr/>
        </p:nvSpPr>
        <p:spPr>
          <a:xfrm rot="0">
            <a:off x="10143718" y="8694450"/>
            <a:ext cx="7727304" cy="903065"/>
          </a:xfrm>
          <a:prstGeom prst="rect">
            <a:avLst/>
          </a:prstGeom>
        </p:spPr>
        <p:txBody>
          <a:bodyPr anchor="t" rtlCol="false" tIns="0" lIns="0" bIns="0" rIns="0">
            <a:spAutoFit/>
          </a:bodyPr>
          <a:lstStyle/>
          <a:p>
            <a:pPr algn="l">
              <a:lnSpc>
                <a:spcPts val="2451"/>
              </a:lnSpc>
              <a:spcBef>
                <a:spcPct val="0"/>
              </a:spcBef>
            </a:pPr>
            <a:r>
              <a:rPr lang="en-US" sz="1751">
                <a:solidFill>
                  <a:srgbClr val="4B4640"/>
                </a:solidFill>
                <a:latin typeface="Open Sans"/>
                <a:ea typeface="Open Sans"/>
                <a:cs typeface="Open Sans"/>
                <a:sym typeface="Open Sans"/>
              </a:rPr>
              <a:t>This suggests that regions closer to the CBD tend to have higher property values.</a:t>
            </a:r>
          </a:p>
          <a:p>
            <a:pPr algn="l">
              <a:lnSpc>
                <a:spcPts val="2451"/>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grpSp>
        <p:nvGrpSpPr>
          <p:cNvPr name="Group 4" id="4"/>
          <p:cNvGrpSpPr/>
          <p:nvPr/>
        </p:nvGrpSpPr>
        <p:grpSpPr>
          <a:xfrm rot="0">
            <a:off x="831243" y="4126697"/>
            <a:ext cx="394915" cy="39491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grpSp>
        <p:nvGrpSpPr>
          <p:cNvPr name="Group 6" id="6"/>
          <p:cNvGrpSpPr/>
          <p:nvPr/>
        </p:nvGrpSpPr>
        <p:grpSpPr>
          <a:xfrm rot="0">
            <a:off x="831243" y="6025114"/>
            <a:ext cx="394915" cy="39491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sp>
      </p:grpSp>
      <p:sp>
        <p:nvSpPr>
          <p:cNvPr name="Freeform 8" id="8"/>
          <p:cNvSpPr/>
          <p:nvPr/>
        </p:nvSpPr>
        <p:spPr>
          <a:xfrm flipH="false" flipV="false" rot="0">
            <a:off x="12361272" y="4411222"/>
            <a:ext cx="4758743" cy="2986111"/>
          </a:xfrm>
          <a:custGeom>
            <a:avLst/>
            <a:gdLst/>
            <a:ahLst/>
            <a:cxnLst/>
            <a:rect r="r" b="b" t="t" l="l"/>
            <a:pathLst>
              <a:path h="2986111" w="4758743">
                <a:moveTo>
                  <a:pt x="0" y="0"/>
                </a:moveTo>
                <a:lnTo>
                  <a:pt x="4758743" y="0"/>
                </a:lnTo>
                <a:lnTo>
                  <a:pt x="4758743" y="2986111"/>
                </a:lnTo>
                <a:lnTo>
                  <a:pt x="0" y="2986111"/>
                </a:lnTo>
                <a:lnTo>
                  <a:pt x="0" y="0"/>
                </a:lnTo>
                <a:close/>
              </a:path>
            </a:pathLst>
          </a:custGeom>
          <a:blipFill>
            <a:blip r:embed="rId2"/>
            <a:stretch>
              <a:fillRect l="0" t="0" r="0" b="0"/>
            </a:stretch>
          </a:blipFill>
        </p:spPr>
      </p:sp>
      <p:grpSp>
        <p:nvGrpSpPr>
          <p:cNvPr name="Group 9" id="9"/>
          <p:cNvGrpSpPr/>
          <p:nvPr/>
        </p:nvGrpSpPr>
        <p:grpSpPr>
          <a:xfrm rot="0">
            <a:off x="16581981" y="7059097"/>
            <a:ext cx="798636" cy="798636"/>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grpSp>
        <p:nvGrpSpPr>
          <p:cNvPr name="Group 11" id="11"/>
          <p:cNvGrpSpPr/>
          <p:nvPr/>
        </p:nvGrpSpPr>
        <p:grpSpPr>
          <a:xfrm rot="0">
            <a:off x="11798319" y="4011904"/>
            <a:ext cx="798636" cy="798636"/>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sp>
        <p:nvSpPr>
          <p:cNvPr name="TextBox 13" id="13"/>
          <p:cNvSpPr txBox="true"/>
          <p:nvPr/>
        </p:nvSpPr>
        <p:spPr>
          <a:xfrm rot="0">
            <a:off x="629382" y="1834651"/>
            <a:ext cx="11568255" cy="1444433"/>
          </a:xfrm>
          <a:prstGeom prst="rect">
            <a:avLst/>
          </a:prstGeom>
        </p:spPr>
        <p:txBody>
          <a:bodyPr anchor="t" rtlCol="false" tIns="0" lIns="0" bIns="0" rIns="0">
            <a:spAutoFit/>
          </a:bodyPr>
          <a:lstStyle/>
          <a:p>
            <a:pPr algn="l">
              <a:lnSpc>
                <a:spcPts val="11817"/>
              </a:lnSpc>
              <a:spcBef>
                <a:spcPct val="0"/>
              </a:spcBef>
            </a:pPr>
            <a:r>
              <a:rPr lang="en-US" sz="8440">
                <a:solidFill>
                  <a:srgbClr val="4B4640"/>
                </a:solidFill>
                <a:latin typeface="Raleway"/>
                <a:ea typeface="Raleway"/>
                <a:cs typeface="Raleway"/>
                <a:sym typeface="Raleway"/>
              </a:rPr>
              <a:t>Analysis</a:t>
            </a:r>
          </a:p>
        </p:txBody>
      </p:sp>
      <p:sp>
        <p:nvSpPr>
          <p:cNvPr name="TextBox 14" id="14"/>
          <p:cNvSpPr txBox="true"/>
          <p:nvPr/>
        </p:nvSpPr>
        <p:spPr>
          <a:xfrm rot="0">
            <a:off x="1946739" y="3948536"/>
            <a:ext cx="8280916" cy="2076578"/>
          </a:xfrm>
          <a:prstGeom prst="rect">
            <a:avLst/>
          </a:prstGeom>
        </p:spPr>
        <p:txBody>
          <a:bodyPr anchor="t" rtlCol="false" tIns="0" lIns="0" bIns="0" rIns="0">
            <a:spAutoFit/>
          </a:bodyPr>
          <a:lstStyle/>
          <a:p>
            <a:pPr algn="l">
              <a:lnSpc>
                <a:spcPts val="4192"/>
              </a:lnSpc>
            </a:pPr>
            <a:r>
              <a:rPr lang="en-US" sz="2994">
                <a:solidFill>
                  <a:srgbClr val="4B4640"/>
                </a:solidFill>
                <a:latin typeface="Open Sans"/>
                <a:ea typeface="Open Sans"/>
                <a:cs typeface="Open Sans"/>
                <a:sym typeface="Open Sans"/>
              </a:rPr>
              <a:t>A group bar chart comparing the number of houses, units, and townhouses sold in 2016 and 2017.</a:t>
            </a:r>
          </a:p>
          <a:p>
            <a:pPr algn="l">
              <a:lnSpc>
                <a:spcPts val="4192"/>
              </a:lnSpc>
              <a:spcBef>
                <a:spcPct val="0"/>
              </a:spcBef>
            </a:pPr>
          </a:p>
        </p:txBody>
      </p:sp>
      <p:sp>
        <p:nvSpPr>
          <p:cNvPr name="TextBox 15" id="15"/>
          <p:cNvSpPr txBox="true"/>
          <p:nvPr/>
        </p:nvSpPr>
        <p:spPr>
          <a:xfrm rot="0">
            <a:off x="1946739" y="5844630"/>
            <a:ext cx="8280916" cy="1552703"/>
          </a:xfrm>
          <a:prstGeom prst="rect">
            <a:avLst/>
          </a:prstGeom>
        </p:spPr>
        <p:txBody>
          <a:bodyPr anchor="t" rtlCol="false" tIns="0" lIns="0" bIns="0" rIns="0">
            <a:spAutoFit/>
          </a:bodyPr>
          <a:lstStyle/>
          <a:p>
            <a:pPr algn="l">
              <a:lnSpc>
                <a:spcPts val="4192"/>
              </a:lnSpc>
              <a:spcBef>
                <a:spcPct val="0"/>
              </a:spcBef>
            </a:pPr>
            <a:r>
              <a:rPr lang="en-US" sz="2994">
                <a:solidFill>
                  <a:srgbClr val="4B4640"/>
                </a:solidFill>
                <a:latin typeface="Open Sans"/>
                <a:ea typeface="Open Sans"/>
                <a:cs typeface="Open Sans"/>
                <a:sym typeface="Open Sans"/>
              </a:rPr>
              <a:t>Houses dominate in both years, but there’s a significant increase in 2017 compared to 2016.</a:t>
            </a:r>
          </a:p>
          <a:p>
            <a:pPr algn="l">
              <a:lnSpc>
                <a:spcPts val="4192"/>
              </a:lnSpc>
              <a:spcBef>
                <a:spcPct val="0"/>
              </a:spcBef>
            </a:pPr>
          </a:p>
        </p:txBody>
      </p:sp>
      <p:sp>
        <p:nvSpPr>
          <p:cNvPr name="TextBox 16" id="16"/>
          <p:cNvSpPr txBox="true"/>
          <p:nvPr/>
        </p:nvSpPr>
        <p:spPr>
          <a:xfrm rot="0">
            <a:off x="13206159" y="7439366"/>
            <a:ext cx="2772356" cy="372109"/>
          </a:xfrm>
          <a:prstGeom prst="rect">
            <a:avLst/>
          </a:prstGeom>
        </p:spPr>
        <p:txBody>
          <a:bodyPr anchor="t" rtlCol="false" tIns="0" lIns="0" bIns="0" rIns="0">
            <a:spAutoFit/>
          </a:bodyPr>
          <a:lstStyle/>
          <a:p>
            <a:pPr algn="ctr">
              <a:lnSpc>
                <a:spcPts val="1540"/>
              </a:lnSpc>
            </a:pPr>
            <a:r>
              <a:rPr lang="en-US" sz="1100" spc="803">
                <a:solidFill>
                  <a:srgbClr val="BE946F"/>
                </a:solidFill>
                <a:latin typeface="Open Sans"/>
                <a:ea typeface="Open Sans"/>
                <a:cs typeface="Open Sans"/>
                <a:sym typeface="Open Sans"/>
              </a:rPr>
              <a:t>YARRA RIVER</a:t>
            </a:r>
          </a:p>
          <a:p>
            <a:pPr algn="ctr">
              <a:lnSpc>
                <a:spcPts val="1540"/>
              </a:lnSpc>
              <a:spcBef>
                <a:spcPct val="0"/>
              </a:spcBef>
            </a:pPr>
            <a:r>
              <a:rPr lang="en-US" sz="1100" spc="803">
                <a:solidFill>
                  <a:srgbClr val="BE946F"/>
                </a:solidFill>
                <a:latin typeface="Open Sans"/>
                <a:ea typeface="Open Sans"/>
                <a:cs typeface="Open Sans"/>
                <a:sym typeface="Open Sans"/>
              </a:rPr>
              <a:t>MELBOURNE CBD</a:t>
            </a:r>
          </a:p>
        </p:txBody>
      </p:sp>
      <p:sp>
        <p:nvSpPr>
          <p:cNvPr name="TextBox 17" id="17"/>
          <p:cNvSpPr txBox="true"/>
          <p:nvPr/>
        </p:nvSpPr>
        <p:spPr>
          <a:xfrm rot="0">
            <a:off x="1946739" y="7183479"/>
            <a:ext cx="8280916" cy="1472058"/>
          </a:xfrm>
          <a:prstGeom prst="rect">
            <a:avLst/>
          </a:prstGeom>
        </p:spPr>
        <p:txBody>
          <a:bodyPr anchor="t" rtlCol="false" tIns="0" lIns="0" bIns="0" rIns="0">
            <a:spAutoFit/>
          </a:bodyPr>
          <a:lstStyle/>
          <a:p>
            <a:pPr algn="l">
              <a:lnSpc>
                <a:spcPts val="3912"/>
              </a:lnSpc>
              <a:spcBef>
                <a:spcPct val="0"/>
              </a:spcBef>
            </a:pPr>
            <a:r>
              <a:rPr lang="en-US" sz="2794">
                <a:solidFill>
                  <a:srgbClr val="4B4640"/>
                </a:solidFill>
                <a:latin typeface="Open Sans"/>
                <a:ea typeface="Open Sans"/>
                <a:cs typeface="Open Sans"/>
                <a:sym typeface="Open Sans"/>
              </a:rPr>
              <a:t>2017 shows a higher percentage of house sales than in 2016, which might suggest increased demand for traditional housing over other types.</a:t>
            </a:r>
          </a:p>
        </p:txBody>
      </p:sp>
      <p:grpSp>
        <p:nvGrpSpPr>
          <p:cNvPr name="Group 18" id="18"/>
          <p:cNvGrpSpPr/>
          <p:nvPr/>
        </p:nvGrpSpPr>
        <p:grpSpPr>
          <a:xfrm rot="0">
            <a:off x="831243" y="7397333"/>
            <a:ext cx="394915" cy="394915"/>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sp>
        <p:nvSpPr>
          <p:cNvPr name="TextBox 2" id="2"/>
          <p:cNvSpPr txBox="true"/>
          <p:nvPr/>
        </p:nvSpPr>
        <p:spPr>
          <a:xfrm rot="0">
            <a:off x="9022659" y="1399192"/>
            <a:ext cx="8115300" cy="1170751"/>
          </a:xfrm>
          <a:prstGeom prst="rect">
            <a:avLst/>
          </a:prstGeom>
        </p:spPr>
        <p:txBody>
          <a:bodyPr anchor="t" rtlCol="false" tIns="0" lIns="0" bIns="0" rIns="0">
            <a:spAutoFit/>
          </a:bodyPr>
          <a:lstStyle/>
          <a:p>
            <a:pPr algn="ctr">
              <a:lnSpc>
                <a:spcPts val="9495"/>
              </a:lnSpc>
              <a:spcBef>
                <a:spcPct val="0"/>
              </a:spcBef>
            </a:pPr>
            <a:r>
              <a:rPr lang="en-US" sz="6782">
                <a:solidFill>
                  <a:srgbClr val="4B4640"/>
                </a:solidFill>
                <a:latin typeface="Raleway"/>
                <a:ea typeface="Raleway"/>
                <a:cs typeface="Raleway"/>
                <a:sym typeface="Raleway"/>
              </a:rPr>
              <a:t>258 property agents</a:t>
            </a:r>
          </a:p>
        </p:txBody>
      </p:sp>
      <p:grpSp>
        <p:nvGrpSpPr>
          <p:cNvPr name="Group 3" id="3"/>
          <p:cNvGrpSpPr/>
          <p:nvPr/>
        </p:nvGrpSpPr>
        <p:grpSpPr>
          <a:xfrm rot="0">
            <a:off x="10500208" y="3331942"/>
            <a:ext cx="5553439" cy="1048266"/>
            <a:chOff x="0" y="0"/>
            <a:chExt cx="10139288" cy="1913890"/>
          </a:xfrm>
        </p:grpSpPr>
        <p:sp>
          <p:nvSpPr>
            <p:cNvPr name="Freeform 4" id="4"/>
            <p:cNvSpPr/>
            <p:nvPr/>
          </p:nvSpPr>
          <p:spPr>
            <a:xfrm flipH="false" flipV="false" rot="0">
              <a:off x="0" y="0"/>
              <a:ext cx="10139288" cy="1913890"/>
            </a:xfrm>
            <a:custGeom>
              <a:avLst/>
              <a:gdLst/>
              <a:ahLst/>
              <a:cxnLst/>
              <a:rect r="r" b="b" t="t" l="l"/>
              <a:pathLst>
                <a:path h="1913890" w="10139288">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sp>
      </p:grpSp>
      <p:sp>
        <p:nvSpPr>
          <p:cNvPr name="TextBox 5" id="5"/>
          <p:cNvSpPr txBox="true"/>
          <p:nvPr/>
        </p:nvSpPr>
        <p:spPr>
          <a:xfrm rot="0">
            <a:off x="10776358" y="3586868"/>
            <a:ext cx="5001137" cy="481266"/>
          </a:xfrm>
          <a:prstGeom prst="rect">
            <a:avLst/>
          </a:prstGeom>
        </p:spPr>
        <p:txBody>
          <a:bodyPr anchor="t" rtlCol="false" tIns="0" lIns="0" bIns="0" rIns="0">
            <a:spAutoFit/>
          </a:bodyPr>
          <a:lstStyle/>
          <a:p>
            <a:pPr algn="ctr">
              <a:lnSpc>
                <a:spcPts val="3923"/>
              </a:lnSpc>
              <a:spcBef>
                <a:spcPct val="0"/>
              </a:spcBef>
            </a:pPr>
            <a:r>
              <a:rPr lang="en-US" b="true" sz="2802">
                <a:solidFill>
                  <a:srgbClr val="FFFFFF"/>
                </a:solidFill>
                <a:latin typeface="Open Sans Bold"/>
                <a:ea typeface="Open Sans Bold"/>
                <a:cs typeface="Open Sans Bold"/>
                <a:sym typeface="Open Sans Bold"/>
              </a:rPr>
              <a:t>TOP 5 AGENTS BY REVENUE </a:t>
            </a:r>
          </a:p>
        </p:txBody>
      </p:sp>
      <p:sp>
        <p:nvSpPr>
          <p:cNvPr name="Freeform 6" id="6"/>
          <p:cNvSpPr/>
          <p:nvPr/>
        </p:nvSpPr>
        <p:spPr>
          <a:xfrm flipH="false" flipV="false" rot="0">
            <a:off x="0" y="37773"/>
            <a:ext cx="9144000" cy="10191624"/>
          </a:xfrm>
          <a:custGeom>
            <a:avLst/>
            <a:gdLst/>
            <a:ahLst/>
            <a:cxnLst/>
            <a:rect r="r" b="b" t="t" l="l"/>
            <a:pathLst>
              <a:path h="10191624" w="9144000">
                <a:moveTo>
                  <a:pt x="0" y="0"/>
                </a:moveTo>
                <a:lnTo>
                  <a:pt x="9144000" y="0"/>
                </a:lnTo>
                <a:lnTo>
                  <a:pt x="9144000" y="10191624"/>
                </a:lnTo>
                <a:lnTo>
                  <a:pt x="0" y="10191624"/>
                </a:lnTo>
                <a:lnTo>
                  <a:pt x="0" y="0"/>
                </a:lnTo>
                <a:close/>
              </a:path>
            </a:pathLst>
          </a:custGeom>
          <a:blipFill>
            <a:blip r:embed="rId2">
              <a:extLst>
                <a:ext uri="{96DAC541-7B7A-43D3-8B79-37D633B846F1}">
                  <asvg:svgBlip xmlns:asvg="http://schemas.microsoft.com/office/drawing/2016/SVG/main" r:embed="rId3"/>
                </a:ext>
              </a:extLst>
            </a:blip>
            <a:stretch>
              <a:fillRect l="-11878" t="0" r="0" b="-7"/>
            </a:stretch>
          </a:blipFill>
        </p:spPr>
      </p:sp>
      <p:grpSp>
        <p:nvGrpSpPr>
          <p:cNvPr name="Group 7" id="7"/>
          <p:cNvGrpSpPr/>
          <p:nvPr/>
        </p:nvGrpSpPr>
        <p:grpSpPr>
          <a:xfrm rot="0">
            <a:off x="10500208" y="4657309"/>
            <a:ext cx="5553439" cy="1048266"/>
            <a:chOff x="0" y="0"/>
            <a:chExt cx="10139288" cy="1913890"/>
          </a:xfrm>
        </p:grpSpPr>
        <p:sp>
          <p:nvSpPr>
            <p:cNvPr name="Freeform 8" id="8"/>
            <p:cNvSpPr/>
            <p:nvPr/>
          </p:nvSpPr>
          <p:spPr>
            <a:xfrm flipH="false" flipV="false" rot="0">
              <a:off x="0" y="0"/>
              <a:ext cx="10139288" cy="1913890"/>
            </a:xfrm>
            <a:custGeom>
              <a:avLst/>
              <a:gdLst/>
              <a:ahLst/>
              <a:cxnLst/>
              <a:rect r="r" b="b" t="t" l="l"/>
              <a:pathLst>
                <a:path h="1913890" w="10139288">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sp>
      </p:grpSp>
      <p:sp>
        <p:nvSpPr>
          <p:cNvPr name="TextBox 9" id="9"/>
          <p:cNvSpPr txBox="true"/>
          <p:nvPr/>
        </p:nvSpPr>
        <p:spPr>
          <a:xfrm rot="0">
            <a:off x="10776358" y="4931284"/>
            <a:ext cx="5001137" cy="396175"/>
          </a:xfrm>
          <a:prstGeom prst="rect">
            <a:avLst/>
          </a:prstGeom>
        </p:spPr>
        <p:txBody>
          <a:bodyPr anchor="t" rtlCol="false" tIns="0" lIns="0" bIns="0" rIns="0">
            <a:spAutoFit/>
          </a:bodyPr>
          <a:lstStyle/>
          <a:p>
            <a:pPr algn="ctr">
              <a:lnSpc>
                <a:spcPts val="3363"/>
              </a:lnSpc>
              <a:spcBef>
                <a:spcPct val="0"/>
              </a:spcBef>
            </a:pPr>
            <a:r>
              <a:rPr lang="en-US" b="true" sz="2402">
                <a:solidFill>
                  <a:srgbClr val="FFFFFF"/>
                </a:solidFill>
                <a:latin typeface="Open Sans Bold"/>
                <a:ea typeface="Open Sans Bold"/>
                <a:cs typeface="Open Sans Bold"/>
                <a:sym typeface="Open Sans Bold"/>
              </a:rPr>
              <a:t>BOTTOM 5 AGENTS BY REVENUE</a:t>
            </a:r>
          </a:p>
        </p:txBody>
      </p:sp>
      <p:grpSp>
        <p:nvGrpSpPr>
          <p:cNvPr name="Group 10" id="10"/>
          <p:cNvGrpSpPr/>
          <p:nvPr/>
        </p:nvGrpSpPr>
        <p:grpSpPr>
          <a:xfrm rot="0">
            <a:off x="10500208" y="5981800"/>
            <a:ext cx="5553439" cy="1048266"/>
            <a:chOff x="0" y="0"/>
            <a:chExt cx="10139288" cy="1913890"/>
          </a:xfrm>
        </p:grpSpPr>
        <p:sp>
          <p:nvSpPr>
            <p:cNvPr name="Freeform 11" id="11"/>
            <p:cNvSpPr/>
            <p:nvPr/>
          </p:nvSpPr>
          <p:spPr>
            <a:xfrm flipH="false" flipV="false" rot="0">
              <a:off x="0" y="0"/>
              <a:ext cx="10139288" cy="1913890"/>
            </a:xfrm>
            <a:custGeom>
              <a:avLst/>
              <a:gdLst/>
              <a:ahLst/>
              <a:cxnLst/>
              <a:rect r="r" b="b" t="t" l="l"/>
              <a:pathLst>
                <a:path h="1913890" w="10139288">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sp>
      </p:grpSp>
      <p:sp>
        <p:nvSpPr>
          <p:cNvPr name="TextBox 12" id="12"/>
          <p:cNvSpPr txBox="true"/>
          <p:nvPr/>
        </p:nvSpPr>
        <p:spPr>
          <a:xfrm rot="0">
            <a:off x="10776358" y="6048475"/>
            <a:ext cx="5001137" cy="815275"/>
          </a:xfrm>
          <a:prstGeom prst="rect">
            <a:avLst/>
          </a:prstGeom>
        </p:spPr>
        <p:txBody>
          <a:bodyPr anchor="t" rtlCol="false" tIns="0" lIns="0" bIns="0" rIns="0">
            <a:spAutoFit/>
          </a:bodyPr>
          <a:lstStyle/>
          <a:p>
            <a:pPr algn="ctr">
              <a:lnSpc>
                <a:spcPts val="3363"/>
              </a:lnSpc>
              <a:spcBef>
                <a:spcPct val="0"/>
              </a:spcBef>
            </a:pPr>
            <a:r>
              <a:rPr lang="en-US" b="true" sz="2402">
                <a:solidFill>
                  <a:srgbClr val="FFFFFF"/>
                </a:solidFill>
                <a:latin typeface="Open Sans Bold"/>
                <a:ea typeface="Open Sans Bold"/>
                <a:cs typeface="Open Sans Bold"/>
                <a:sym typeface="Open Sans Bold"/>
              </a:rPr>
              <a:t>TOP 5 AGENTS BY HOUSE VOLUME SOLD</a:t>
            </a:r>
          </a:p>
        </p:txBody>
      </p:sp>
      <p:grpSp>
        <p:nvGrpSpPr>
          <p:cNvPr name="Group 13" id="13"/>
          <p:cNvGrpSpPr/>
          <p:nvPr/>
        </p:nvGrpSpPr>
        <p:grpSpPr>
          <a:xfrm rot="0">
            <a:off x="10500208" y="7306291"/>
            <a:ext cx="5553439" cy="1048266"/>
            <a:chOff x="0" y="0"/>
            <a:chExt cx="10139288" cy="1913890"/>
          </a:xfrm>
        </p:grpSpPr>
        <p:sp>
          <p:nvSpPr>
            <p:cNvPr name="Freeform 14" id="14"/>
            <p:cNvSpPr/>
            <p:nvPr/>
          </p:nvSpPr>
          <p:spPr>
            <a:xfrm flipH="false" flipV="false" rot="0">
              <a:off x="0" y="0"/>
              <a:ext cx="10139288" cy="1913890"/>
            </a:xfrm>
            <a:custGeom>
              <a:avLst/>
              <a:gdLst/>
              <a:ahLst/>
              <a:cxnLst/>
              <a:rect r="r" b="b" t="t" l="l"/>
              <a:pathLst>
                <a:path h="1913890" w="10139288">
                  <a:moveTo>
                    <a:pt x="10014827" y="1913890"/>
                  </a:moveTo>
                  <a:lnTo>
                    <a:pt x="124460" y="1913890"/>
                  </a:lnTo>
                  <a:cubicBezTo>
                    <a:pt x="55880" y="1913890"/>
                    <a:pt x="0" y="1858010"/>
                    <a:pt x="0" y="1789430"/>
                  </a:cubicBezTo>
                  <a:lnTo>
                    <a:pt x="0" y="124460"/>
                  </a:lnTo>
                  <a:cubicBezTo>
                    <a:pt x="0" y="55880"/>
                    <a:pt x="55880" y="0"/>
                    <a:pt x="124460" y="0"/>
                  </a:cubicBezTo>
                  <a:lnTo>
                    <a:pt x="10014828" y="0"/>
                  </a:lnTo>
                  <a:cubicBezTo>
                    <a:pt x="10083408" y="0"/>
                    <a:pt x="10139288" y="55880"/>
                    <a:pt x="10139288" y="124460"/>
                  </a:cubicBezTo>
                  <a:lnTo>
                    <a:pt x="10139288" y="1789430"/>
                  </a:lnTo>
                  <a:cubicBezTo>
                    <a:pt x="10139288" y="1858010"/>
                    <a:pt x="10083408" y="1913890"/>
                    <a:pt x="10014828" y="1913890"/>
                  </a:cubicBezTo>
                  <a:close/>
                </a:path>
              </a:pathLst>
            </a:custGeom>
            <a:solidFill>
              <a:srgbClr val="BE946F"/>
            </a:solidFill>
          </p:spPr>
        </p:sp>
      </p:grpSp>
      <p:sp>
        <p:nvSpPr>
          <p:cNvPr name="TextBox 15" id="15"/>
          <p:cNvSpPr txBox="true"/>
          <p:nvPr/>
        </p:nvSpPr>
        <p:spPr>
          <a:xfrm rot="0">
            <a:off x="10776358" y="7372966"/>
            <a:ext cx="5001137" cy="815275"/>
          </a:xfrm>
          <a:prstGeom prst="rect">
            <a:avLst/>
          </a:prstGeom>
        </p:spPr>
        <p:txBody>
          <a:bodyPr anchor="t" rtlCol="false" tIns="0" lIns="0" bIns="0" rIns="0">
            <a:spAutoFit/>
          </a:bodyPr>
          <a:lstStyle/>
          <a:p>
            <a:pPr algn="ctr">
              <a:lnSpc>
                <a:spcPts val="3363"/>
              </a:lnSpc>
              <a:spcBef>
                <a:spcPct val="0"/>
              </a:spcBef>
            </a:pPr>
            <a:r>
              <a:rPr lang="en-US" b="true" sz="2402">
                <a:solidFill>
                  <a:srgbClr val="FFFFFF"/>
                </a:solidFill>
                <a:latin typeface="Open Sans Bold"/>
                <a:ea typeface="Open Sans Bold"/>
                <a:cs typeface="Open Sans Bold"/>
                <a:sym typeface="Open Sans Bold"/>
              </a:rPr>
              <a:t>BOTTOM 5 AGENTS BY HOUSE VOLUME SOLD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sp>
        <p:nvSpPr>
          <p:cNvPr name="Freeform 4" id="4"/>
          <p:cNvSpPr/>
          <p:nvPr/>
        </p:nvSpPr>
        <p:spPr>
          <a:xfrm flipH="false" flipV="false" rot="0">
            <a:off x="605464" y="249689"/>
            <a:ext cx="8538536" cy="6651641"/>
          </a:xfrm>
          <a:custGeom>
            <a:avLst/>
            <a:gdLst/>
            <a:ahLst/>
            <a:cxnLst/>
            <a:rect r="r" b="b" t="t" l="l"/>
            <a:pathLst>
              <a:path h="6651641" w="8538536">
                <a:moveTo>
                  <a:pt x="0" y="0"/>
                </a:moveTo>
                <a:lnTo>
                  <a:pt x="8538536" y="0"/>
                </a:lnTo>
                <a:lnTo>
                  <a:pt x="8538536" y="6651641"/>
                </a:lnTo>
                <a:lnTo>
                  <a:pt x="0" y="6651641"/>
                </a:lnTo>
                <a:lnTo>
                  <a:pt x="0" y="0"/>
                </a:lnTo>
                <a:close/>
              </a:path>
            </a:pathLst>
          </a:custGeom>
          <a:blipFill>
            <a:blip r:embed="rId2"/>
            <a:stretch>
              <a:fillRect l="0" t="0" r="0" b="0"/>
            </a:stretch>
          </a:blipFill>
        </p:spPr>
      </p:sp>
      <p:sp>
        <p:nvSpPr>
          <p:cNvPr name="Freeform 5" id="5"/>
          <p:cNvSpPr/>
          <p:nvPr/>
        </p:nvSpPr>
        <p:spPr>
          <a:xfrm flipH="false" flipV="false" rot="0">
            <a:off x="1845843" y="6982224"/>
            <a:ext cx="5720791" cy="2655219"/>
          </a:xfrm>
          <a:custGeom>
            <a:avLst/>
            <a:gdLst/>
            <a:ahLst/>
            <a:cxnLst/>
            <a:rect r="r" b="b" t="t" l="l"/>
            <a:pathLst>
              <a:path h="2655219" w="5720791">
                <a:moveTo>
                  <a:pt x="0" y="0"/>
                </a:moveTo>
                <a:lnTo>
                  <a:pt x="5720791" y="0"/>
                </a:lnTo>
                <a:lnTo>
                  <a:pt x="5720791" y="2655220"/>
                </a:lnTo>
                <a:lnTo>
                  <a:pt x="0" y="2655220"/>
                </a:lnTo>
                <a:lnTo>
                  <a:pt x="0" y="0"/>
                </a:lnTo>
                <a:close/>
              </a:path>
            </a:pathLst>
          </a:custGeom>
          <a:blipFill>
            <a:blip r:embed="rId3"/>
            <a:stretch>
              <a:fillRect l="0" t="0" r="0" b="0"/>
            </a:stretch>
          </a:blipFill>
        </p:spPr>
      </p:sp>
      <p:sp>
        <p:nvSpPr>
          <p:cNvPr name="Freeform 6" id="6"/>
          <p:cNvSpPr/>
          <p:nvPr/>
        </p:nvSpPr>
        <p:spPr>
          <a:xfrm flipH="false" flipV="false" rot="0">
            <a:off x="9168694" y="249689"/>
            <a:ext cx="8178281" cy="6651641"/>
          </a:xfrm>
          <a:custGeom>
            <a:avLst/>
            <a:gdLst/>
            <a:ahLst/>
            <a:cxnLst/>
            <a:rect r="r" b="b" t="t" l="l"/>
            <a:pathLst>
              <a:path h="6651641" w="8178281">
                <a:moveTo>
                  <a:pt x="0" y="0"/>
                </a:moveTo>
                <a:lnTo>
                  <a:pt x="8178281" y="0"/>
                </a:lnTo>
                <a:lnTo>
                  <a:pt x="8178281" y="6651641"/>
                </a:lnTo>
                <a:lnTo>
                  <a:pt x="0" y="6651641"/>
                </a:lnTo>
                <a:lnTo>
                  <a:pt x="0" y="0"/>
                </a:lnTo>
                <a:close/>
              </a:path>
            </a:pathLst>
          </a:custGeom>
          <a:blipFill>
            <a:blip r:embed="rId4"/>
            <a:stretch>
              <a:fillRect l="-605" t="0" r="-605" b="-1666"/>
            </a:stretch>
          </a:blipFill>
        </p:spPr>
      </p:sp>
      <p:sp>
        <p:nvSpPr>
          <p:cNvPr name="Freeform 7" id="7"/>
          <p:cNvSpPr/>
          <p:nvPr/>
        </p:nvSpPr>
        <p:spPr>
          <a:xfrm flipH="false" flipV="false" rot="0">
            <a:off x="11075270" y="6982224"/>
            <a:ext cx="4365128" cy="2458256"/>
          </a:xfrm>
          <a:custGeom>
            <a:avLst/>
            <a:gdLst/>
            <a:ahLst/>
            <a:cxnLst/>
            <a:rect r="r" b="b" t="t" l="l"/>
            <a:pathLst>
              <a:path h="2458256" w="4365128">
                <a:moveTo>
                  <a:pt x="0" y="0"/>
                </a:moveTo>
                <a:lnTo>
                  <a:pt x="4365128" y="0"/>
                </a:lnTo>
                <a:lnTo>
                  <a:pt x="4365128" y="2458257"/>
                </a:lnTo>
                <a:lnTo>
                  <a:pt x="0" y="2458257"/>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grpSp>
        <p:nvGrpSpPr>
          <p:cNvPr name="Group 4" id="4"/>
          <p:cNvGrpSpPr/>
          <p:nvPr/>
        </p:nvGrpSpPr>
        <p:grpSpPr>
          <a:xfrm rot="0">
            <a:off x="16460664" y="8358358"/>
            <a:ext cx="798636" cy="798636"/>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grpSp>
        <p:nvGrpSpPr>
          <p:cNvPr name="Group 6" id="6"/>
          <p:cNvGrpSpPr/>
          <p:nvPr/>
        </p:nvGrpSpPr>
        <p:grpSpPr>
          <a:xfrm rot="0">
            <a:off x="1126616" y="2445393"/>
            <a:ext cx="394915" cy="39491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grpSp>
        <p:nvGrpSpPr>
          <p:cNvPr name="Group 8" id="8"/>
          <p:cNvGrpSpPr/>
          <p:nvPr/>
        </p:nvGrpSpPr>
        <p:grpSpPr>
          <a:xfrm rot="0">
            <a:off x="1126616" y="4363638"/>
            <a:ext cx="394915" cy="39491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sp>
      </p:grpSp>
      <p:grpSp>
        <p:nvGrpSpPr>
          <p:cNvPr name="Group 10" id="10"/>
          <p:cNvGrpSpPr/>
          <p:nvPr/>
        </p:nvGrpSpPr>
        <p:grpSpPr>
          <a:xfrm rot="0">
            <a:off x="1126616" y="6739125"/>
            <a:ext cx="394915" cy="394915"/>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grpSp>
        <p:nvGrpSpPr>
          <p:cNvPr name="Group 12" id="12"/>
          <p:cNvGrpSpPr/>
          <p:nvPr/>
        </p:nvGrpSpPr>
        <p:grpSpPr>
          <a:xfrm rot="0">
            <a:off x="13301562" y="3562041"/>
            <a:ext cx="798636" cy="798636"/>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sp>
        <p:nvSpPr>
          <p:cNvPr name="Freeform 14" id="14"/>
          <p:cNvSpPr/>
          <p:nvPr/>
        </p:nvSpPr>
        <p:spPr>
          <a:xfrm flipH="false" flipV="false" rot="0">
            <a:off x="13700880" y="3961359"/>
            <a:ext cx="3224538" cy="4836807"/>
          </a:xfrm>
          <a:custGeom>
            <a:avLst/>
            <a:gdLst/>
            <a:ahLst/>
            <a:cxnLst/>
            <a:rect r="r" b="b" t="t" l="l"/>
            <a:pathLst>
              <a:path h="4836807" w="3224538">
                <a:moveTo>
                  <a:pt x="0" y="0"/>
                </a:moveTo>
                <a:lnTo>
                  <a:pt x="3224537" y="0"/>
                </a:lnTo>
                <a:lnTo>
                  <a:pt x="3224537" y="4836807"/>
                </a:lnTo>
                <a:lnTo>
                  <a:pt x="0" y="4836807"/>
                </a:lnTo>
                <a:lnTo>
                  <a:pt x="0" y="0"/>
                </a:lnTo>
                <a:close/>
              </a:path>
            </a:pathLst>
          </a:custGeom>
          <a:blipFill>
            <a:blip r:embed="rId2"/>
            <a:stretch>
              <a:fillRect l="0" t="0" r="0" b="0"/>
            </a:stretch>
          </a:blipFill>
        </p:spPr>
      </p:sp>
      <p:sp>
        <p:nvSpPr>
          <p:cNvPr name="TextBox 15" id="15"/>
          <p:cNvSpPr txBox="true"/>
          <p:nvPr/>
        </p:nvSpPr>
        <p:spPr>
          <a:xfrm rot="0">
            <a:off x="1028700" y="220759"/>
            <a:ext cx="11568255" cy="1444433"/>
          </a:xfrm>
          <a:prstGeom prst="rect">
            <a:avLst/>
          </a:prstGeom>
        </p:spPr>
        <p:txBody>
          <a:bodyPr anchor="t" rtlCol="false" tIns="0" lIns="0" bIns="0" rIns="0">
            <a:spAutoFit/>
          </a:bodyPr>
          <a:lstStyle/>
          <a:p>
            <a:pPr algn="l">
              <a:lnSpc>
                <a:spcPts val="11817"/>
              </a:lnSpc>
              <a:spcBef>
                <a:spcPct val="0"/>
              </a:spcBef>
            </a:pPr>
            <a:r>
              <a:rPr lang="en-US" sz="8440">
                <a:solidFill>
                  <a:srgbClr val="4B4640"/>
                </a:solidFill>
                <a:latin typeface="Raleway"/>
                <a:ea typeface="Raleway"/>
                <a:cs typeface="Raleway"/>
                <a:sym typeface="Raleway"/>
              </a:rPr>
              <a:t>Analysis</a:t>
            </a:r>
          </a:p>
        </p:txBody>
      </p:sp>
      <p:sp>
        <p:nvSpPr>
          <p:cNvPr name="TextBox 16" id="16"/>
          <p:cNvSpPr txBox="true"/>
          <p:nvPr/>
        </p:nvSpPr>
        <p:spPr>
          <a:xfrm rot="0">
            <a:off x="2346057" y="2344169"/>
            <a:ext cx="8280916" cy="1617191"/>
          </a:xfrm>
          <a:prstGeom prst="rect">
            <a:avLst/>
          </a:prstGeom>
        </p:spPr>
        <p:txBody>
          <a:bodyPr anchor="t" rtlCol="false" tIns="0" lIns="0" bIns="0" rIns="0">
            <a:spAutoFit/>
          </a:bodyPr>
          <a:lstStyle/>
          <a:p>
            <a:pPr algn="l">
              <a:lnSpc>
                <a:spcPts val="4332"/>
              </a:lnSpc>
              <a:spcBef>
                <a:spcPct val="0"/>
              </a:spcBef>
            </a:pPr>
            <a:r>
              <a:rPr lang="en-US" sz="3094">
                <a:solidFill>
                  <a:srgbClr val="4B4640"/>
                </a:solidFill>
                <a:latin typeface="Open Sans"/>
                <a:ea typeface="Open Sans"/>
                <a:cs typeface="Open Sans"/>
                <a:sym typeface="Open Sans"/>
              </a:rPr>
              <a:t>The charts show top 5 property agents in terms of total sales (AUD) and ranked the by the number of houses sold</a:t>
            </a:r>
          </a:p>
        </p:txBody>
      </p:sp>
      <p:sp>
        <p:nvSpPr>
          <p:cNvPr name="TextBox 17" id="17"/>
          <p:cNvSpPr txBox="true"/>
          <p:nvPr/>
        </p:nvSpPr>
        <p:spPr>
          <a:xfrm rot="0">
            <a:off x="2346057" y="4185552"/>
            <a:ext cx="8280916" cy="2166583"/>
          </a:xfrm>
          <a:prstGeom prst="rect">
            <a:avLst/>
          </a:prstGeom>
        </p:spPr>
        <p:txBody>
          <a:bodyPr anchor="t" rtlCol="false" tIns="0" lIns="0" bIns="0" rIns="0">
            <a:spAutoFit/>
          </a:bodyPr>
          <a:lstStyle/>
          <a:p>
            <a:pPr algn="l">
              <a:lnSpc>
                <a:spcPts val="4332"/>
              </a:lnSpc>
              <a:spcBef>
                <a:spcPct val="0"/>
              </a:spcBef>
            </a:pPr>
            <a:r>
              <a:rPr lang="en-US" sz="3094">
                <a:solidFill>
                  <a:srgbClr val="4B4640"/>
                </a:solidFill>
                <a:latin typeface="Open Sans"/>
                <a:ea typeface="Open Sans"/>
                <a:cs typeface="Open Sans"/>
                <a:sym typeface="Open Sans"/>
              </a:rPr>
              <a:t>Jellis and Nelson indicating their dominance in the market. They may have access to higher-priced properties or a more active market.</a:t>
            </a:r>
          </a:p>
        </p:txBody>
      </p:sp>
      <p:sp>
        <p:nvSpPr>
          <p:cNvPr name="TextBox 18" id="18"/>
          <p:cNvSpPr txBox="true"/>
          <p:nvPr/>
        </p:nvSpPr>
        <p:spPr>
          <a:xfrm rot="0">
            <a:off x="2346057" y="6572507"/>
            <a:ext cx="8280916" cy="3265368"/>
          </a:xfrm>
          <a:prstGeom prst="rect">
            <a:avLst/>
          </a:prstGeom>
        </p:spPr>
        <p:txBody>
          <a:bodyPr anchor="t" rtlCol="false" tIns="0" lIns="0" bIns="0" rIns="0">
            <a:spAutoFit/>
          </a:bodyPr>
          <a:lstStyle/>
          <a:p>
            <a:pPr algn="l">
              <a:lnSpc>
                <a:spcPts val="4332"/>
              </a:lnSpc>
              <a:spcBef>
                <a:spcPct val="0"/>
              </a:spcBef>
            </a:pPr>
            <a:r>
              <a:rPr lang="en-US" sz="3094">
                <a:solidFill>
                  <a:srgbClr val="4B4640"/>
                </a:solidFill>
                <a:latin typeface="Open Sans"/>
                <a:ea typeface="Open Sans"/>
                <a:cs typeface="Open Sans"/>
                <a:sym typeface="Open Sans"/>
              </a:rPr>
              <a:t>Top 5 agents by price all appear as top agents in volume sold. Following some shift, such as Nelson as the first and Hockingstuart as the third. It may suggest that Hockingstuart sold large number of houses at lower price.</a:t>
            </a:r>
          </a:p>
        </p:txBody>
      </p:sp>
      <p:sp>
        <p:nvSpPr>
          <p:cNvPr name="TextBox 19" id="19"/>
          <p:cNvSpPr txBox="true"/>
          <p:nvPr/>
        </p:nvSpPr>
        <p:spPr>
          <a:xfrm rot="0">
            <a:off x="13700880" y="8886191"/>
            <a:ext cx="2772356" cy="372109"/>
          </a:xfrm>
          <a:prstGeom prst="rect">
            <a:avLst/>
          </a:prstGeom>
        </p:spPr>
        <p:txBody>
          <a:bodyPr anchor="t" rtlCol="false" tIns="0" lIns="0" bIns="0" rIns="0">
            <a:spAutoFit/>
          </a:bodyPr>
          <a:lstStyle/>
          <a:p>
            <a:pPr algn="ctr">
              <a:lnSpc>
                <a:spcPts val="1540"/>
              </a:lnSpc>
              <a:spcBef>
                <a:spcPct val="0"/>
              </a:spcBef>
            </a:pPr>
            <a:r>
              <a:rPr lang="en-US" sz="1100" spc="803">
                <a:solidFill>
                  <a:srgbClr val="BE946F"/>
                </a:solidFill>
                <a:latin typeface="Open Sans"/>
                <a:ea typeface="Open Sans"/>
                <a:cs typeface="Open Sans"/>
                <a:sym typeface="Open Sans"/>
              </a:rPr>
              <a:t>MELBOURNE CITY STREET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sp>
        <p:nvSpPr>
          <p:cNvPr name="Freeform 4" id="4"/>
          <p:cNvSpPr/>
          <p:nvPr/>
        </p:nvSpPr>
        <p:spPr>
          <a:xfrm flipH="false" flipV="false" rot="0">
            <a:off x="4811701" y="249689"/>
            <a:ext cx="8664599" cy="7208727"/>
          </a:xfrm>
          <a:custGeom>
            <a:avLst/>
            <a:gdLst/>
            <a:ahLst/>
            <a:cxnLst/>
            <a:rect r="r" b="b" t="t" l="l"/>
            <a:pathLst>
              <a:path h="7208727" w="8664599">
                <a:moveTo>
                  <a:pt x="0" y="0"/>
                </a:moveTo>
                <a:lnTo>
                  <a:pt x="8664598" y="0"/>
                </a:lnTo>
                <a:lnTo>
                  <a:pt x="8664598" y="7208727"/>
                </a:lnTo>
                <a:lnTo>
                  <a:pt x="0" y="7208727"/>
                </a:lnTo>
                <a:lnTo>
                  <a:pt x="0" y="0"/>
                </a:lnTo>
                <a:close/>
              </a:path>
            </a:pathLst>
          </a:custGeom>
          <a:blipFill>
            <a:blip r:embed="rId2"/>
            <a:stretch>
              <a:fillRect l="-5225" t="0" r="0" b="0"/>
            </a:stretch>
          </a:blipFill>
        </p:spPr>
      </p:sp>
      <p:sp>
        <p:nvSpPr>
          <p:cNvPr name="Freeform 5" id="5"/>
          <p:cNvSpPr/>
          <p:nvPr/>
        </p:nvSpPr>
        <p:spPr>
          <a:xfrm flipH="false" flipV="false" rot="0">
            <a:off x="1891452" y="7458416"/>
            <a:ext cx="6762626" cy="2498733"/>
          </a:xfrm>
          <a:custGeom>
            <a:avLst/>
            <a:gdLst/>
            <a:ahLst/>
            <a:cxnLst/>
            <a:rect r="r" b="b" t="t" l="l"/>
            <a:pathLst>
              <a:path h="2498733" w="6762626">
                <a:moveTo>
                  <a:pt x="0" y="0"/>
                </a:moveTo>
                <a:lnTo>
                  <a:pt x="6762627" y="0"/>
                </a:lnTo>
                <a:lnTo>
                  <a:pt x="6762627" y="2498733"/>
                </a:lnTo>
                <a:lnTo>
                  <a:pt x="0" y="2498733"/>
                </a:lnTo>
                <a:lnTo>
                  <a:pt x="0" y="0"/>
                </a:lnTo>
                <a:close/>
              </a:path>
            </a:pathLst>
          </a:custGeom>
          <a:blipFill>
            <a:blip r:embed="rId3"/>
            <a:stretch>
              <a:fillRect l="0" t="0" r="0" b="0"/>
            </a:stretch>
          </a:blipFill>
        </p:spPr>
      </p:sp>
      <p:sp>
        <p:nvSpPr>
          <p:cNvPr name="Freeform 6" id="6"/>
          <p:cNvSpPr/>
          <p:nvPr/>
        </p:nvSpPr>
        <p:spPr>
          <a:xfrm flipH="false" flipV="false" rot="0">
            <a:off x="10385482" y="7458416"/>
            <a:ext cx="5549408" cy="2382660"/>
          </a:xfrm>
          <a:custGeom>
            <a:avLst/>
            <a:gdLst/>
            <a:ahLst/>
            <a:cxnLst/>
            <a:rect r="r" b="b" t="t" l="l"/>
            <a:pathLst>
              <a:path h="2382660" w="5549408">
                <a:moveTo>
                  <a:pt x="0" y="0"/>
                </a:moveTo>
                <a:lnTo>
                  <a:pt x="5549407" y="0"/>
                </a:lnTo>
                <a:lnTo>
                  <a:pt x="5549407" y="2382659"/>
                </a:lnTo>
                <a:lnTo>
                  <a:pt x="0" y="2382659"/>
                </a:lnTo>
                <a:lnTo>
                  <a:pt x="0" y="0"/>
                </a:lnTo>
                <a:close/>
              </a:path>
            </a:pathLst>
          </a:custGeom>
          <a:blipFill>
            <a:blip r:embed="rId4"/>
            <a:stretch>
              <a:fillRect l="0" t="0" r="0" b="-5092"/>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grpSp>
        <p:nvGrpSpPr>
          <p:cNvPr name="Group 4" id="4"/>
          <p:cNvGrpSpPr/>
          <p:nvPr/>
        </p:nvGrpSpPr>
        <p:grpSpPr>
          <a:xfrm rot="0">
            <a:off x="16460664" y="8358358"/>
            <a:ext cx="798636" cy="798636"/>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grpSp>
        <p:nvGrpSpPr>
          <p:cNvPr name="Group 6" id="6"/>
          <p:cNvGrpSpPr/>
          <p:nvPr/>
        </p:nvGrpSpPr>
        <p:grpSpPr>
          <a:xfrm rot="0">
            <a:off x="1126616" y="2445393"/>
            <a:ext cx="394915" cy="39491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grpSp>
        <p:nvGrpSpPr>
          <p:cNvPr name="Group 8" id="8"/>
          <p:cNvGrpSpPr/>
          <p:nvPr/>
        </p:nvGrpSpPr>
        <p:grpSpPr>
          <a:xfrm rot="0">
            <a:off x="1126616" y="4363638"/>
            <a:ext cx="394915" cy="39491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sp>
      </p:grpSp>
      <p:grpSp>
        <p:nvGrpSpPr>
          <p:cNvPr name="Group 10" id="10"/>
          <p:cNvGrpSpPr/>
          <p:nvPr/>
        </p:nvGrpSpPr>
        <p:grpSpPr>
          <a:xfrm rot="0">
            <a:off x="1126616" y="8989293"/>
            <a:ext cx="278951" cy="278951"/>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grpSp>
        <p:nvGrpSpPr>
          <p:cNvPr name="Group 12" id="12"/>
          <p:cNvGrpSpPr/>
          <p:nvPr/>
        </p:nvGrpSpPr>
        <p:grpSpPr>
          <a:xfrm rot="0">
            <a:off x="13301562" y="3562041"/>
            <a:ext cx="798636" cy="798636"/>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sp>
        <p:nvSpPr>
          <p:cNvPr name="Freeform 14" id="14"/>
          <p:cNvSpPr/>
          <p:nvPr/>
        </p:nvSpPr>
        <p:spPr>
          <a:xfrm flipH="false" flipV="false" rot="0">
            <a:off x="13700880" y="3845915"/>
            <a:ext cx="3227225" cy="4843865"/>
          </a:xfrm>
          <a:custGeom>
            <a:avLst/>
            <a:gdLst/>
            <a:ahLst/>
            <a:cxnLst/>
            <a:rect r="r" b="b" t="t" l="l"/>
            <a:pathLst>
              <a:path h="4843865" w="3227225">
                <a:moveTo>
                  <a:pt x="0" y="0"/>
                </a:moveTo>
                <a:lnTo>
                  <a:pt x="3227225" y="0"/>
                </a:lnTo>
                <a:lnTo>
                  <a:pt x="3227225" y="4843865"/>
                </a:lnTo>
                <a:lnTo>
                  <a:pt x="0" y="4843865"/>
                </a:lnTo>
                <a:lnTo>
                  <a:pt x="0" y="0"/>
                </a:lnTo>
                <a:close/>
              </a:path>
            </a:pathLst>
          </a:custGeom>
          <a:blipFill>
            <a:blip r:embed="rId2"/>
            <a:stretch>
              <a:fillRect l="0" t="0" r="0" b="0"/>
            </a:stretch>
          </a:blipFill>
        </p:spPr>
      </p:sp>
      <p:sp>
        <p:nvSpPr>
          <p:cNvPr name="TextBox 15" id="15"/>
          <p:cNvSpPr txBox="true"/>
          <p:nvPr/>
        </p:nvSpPr>
        <p:spPr>
          <a:xfrm rot="0">
            <a:off x="1028700" y="220759"/>
            <a:ext cx="11568255" cy="1444433"/>
          </a:xfrm>
          <a:prstGeom prst="rect">
            <a:avLst/>
          </a:prstGeom>
        </p:spPr>
        <p:txBody>
          <a:bodyPr anchor="t" rtlCol="false" tIns="0" lIns="0" bIns="0" rIns="0">
            <a:spAutoFit/>
          </a:bodyPr>
          <a:lstStyle/>
          <a:p>
            <a:pPr algn="l">
              <a:lnSpc>
                <a:spcPts val="11817"/>
              </a:lnSpc>
              <a:spcBef>
                <a:spcPct val="0"/>
              </a:spcBef>
            </a:pPr>
            <a:r>
              <a:rPr lang="en-US" sz="8440">
                <a:solidFill>
                  <a:srgbClr val="4B4640"/>
                </a:solidFill>
                <a:latin typeface="Raleway"/>
                <a:ea typeface="Raleway"/>
                <a:cs typeface="Raleway"/>
                <a:sym typeface="Raleway"/>
              </a:rPr>
              <a:t>Analysis</a:t>
            </a:r>
          </a:p>
        </p:txBody>
      </p:sp>
      <p:sp>
        <p:nvSpPr>
          <p:cNvPr name="TextBox 16" id="16"/>
          <p:cNvSpPr txBox="true"/>
          <p:nvPr/>
        </p:nvSpPr>
        <p:spPr>
          <a:xfrm rot="0">
            <a:off x="2346057" y="2344169"/>
            <a:ext cx="8280916" cy="1067798"/>
          </a:xfrm>
          <a:prstGeom prst="rect">
            <a:avLst/>
          </a:prstGeom>
        </p:spPr>
        <p:txBody>
          <a:bodyPr anchor="t" rtlCol="false" tIns="0" lIns="0" bIns="0" rIns="0">
            <a:spAutoFit/>
          </a:bodyPr>
          <a:lstStyle/>
          <a:p>
            <a:pPr algn="l">
              <a:lnSpc>
                <a:spcPts val="4332"/>
              </a:lnSpc>
              <a:spcBef>
                <a:spcPct val="0"/>
              </a:spcBef>
            </a:pPr>
            <a:r>
              <a:rPr lang="en-US" sz="3094">
                <a:solidFill>
                  <a:srgbClr val="4B4640"/>
                </a:solidFill>
                <a:latin typeface="Open Sans"/>
                <a:ea typeface="Open Sans"/>
                <a:cs typeface="Open Sans"/>
                <a:sym typeface="Open Sans"/>
              </a:rPr>
              <a:t>Rosin and Hockingstuart/Advantage are at the bottom.</a:t>
            </a:r>
          </a:p>
        </p:txBody>
      </p:sp>
      <p:sp>
        <p:nvSpPr>
          <p:cNvPr name="TextBox 17" id="17"/>
          <p:cNvSpPr txBox="true"/>
          <p:nvPr/>
        </p:nvSpPr>
        <p:spPr>
          <a:xfrm rot="0">
            <a:off x="2346057" y="4185552"/>
            <a:ext cx="8280916" cy="1617191"/>
          </a:xfrm>
          <a:prstGeom prst="rect">
            <a:avLst/>
          </a:prstGeom>
        </p:spPr>
        <p:txBody>
          <a:bodyPr anchor="t" rtlCol="false" tIns="0" lIns="0" bIns="0" rIns="0">
            <a:spAutoFit/>
          </a:bodyPr>
          <a:lstStyle/>
          <a:p>
            <a:pPr algn="l">
              <a:lnSpc>
                <a:spcPts val="4332"/>
              </a:lnSpc>
              <a:spcBef>
                <a:spcPct val="0"/>
              </a:spcBef>
            </a:pPr>
            <a:r>
              <a:rPr lang="en-US" sz="3094">
                <a:solidFill>
                  <a:srgbClr val="4B4640"/>
                </a:solidFill>
                <a:latin typeface="Open Sans"/>
                <a:ea typeface="Open Sans"/>
                <a:cs typeface="Open Sans"/>
                <a:sym typeface="Open Sans"/>
              </a:rPr>
              <a:t>This chart helps indentify agents that might have lower-value properties or smaller market presence.</a:t>
            </a:r>
          </a:p>
        </p:txBody>
      </p:sp>
      <p:sp>
        <p:nvSpPr>
          <p:cNvPr name="TextBox 18" id="18"/>
          <p:cNvSpPr txBox="true"/>
          <p:nvPr/>
        </p:nvSpPr>
        <p:spPr>
          <a:xfrm rot="0">
            <a:off x="1987976" y="8867141"/>
            <a:ext cx="6739114" cy="758706"/>
          </a:xfrm>
          <a:prstGeom prst="rect">
            <a:avLst/>
          </a:prstGeom>
        </p:spPr>
        <p:txBody>
          <a:bodyPr anchor="t" rtlCol="false" tIns="0" lIns="0" bIns="0" rIns="0">
            <a:spAutoFit/>
          </a:bodyPr>
          <a:lstStyle/>
          <a:p>
            <a:pPr algn="l">
              <a:lnSpc>
                <a:spcPts val="3060"/>
              </a:lnSpc>
              <a:spcBef>
                <a:spcPct val="0"/>
              </a:spcBef>
            </a:pPr>
            <a:r>
              <a:rPr lang="en-US" sz="2186">
                <a:solidFill>
                  <a:srgbClr val="4B4640"/>
                </a:solidFill>
                <a:latin typeface="Open Sans Light"/>
                <a:ea typeface="Open Sans Light"/>
                <a:cs typeface="Open Sans Light"/>
                <a:sym typeface="Open Sans Light"/>
              </a:rPr>
              <a:t>note : we decided not to create further visualization because of the number of houses they sold.</a:t>
            </a:r>
          </a:p>
        </p:txBody>
      </p:sp>
      <p:sp>
        <p:nvSpPr>
          <p:cNvPr name="TextBox 19" id="19"/>
          <p:cNvSpPr txBox="true"/>
          <p:nvPr/>
        </p:nvSpPr>
        <p:spPr>
          <a:xfrm rot="0">
            <a:off x="13700880" y="8784885"/>
            <a:ext cx="2772356" cy="372109"/>
          </a:xfrm>
          <a:prstGeom prst="rect">
            <a:avLst/>
          </a:prstGeom>
        </p:spPr>
        <p:txBody>
          <a:bodyPr anchor="t" rtlCol="false" tIns="0" lIns="0" bIns="0" rIns="0">
            <a:spAutoFit/>
          </a:bodyPr>
          <a:lstStyle/>
          <a:p>
            <a:pPr algn="ctr">
              <a:lnSpc>
                <a:spcPts val="1540"/>
              </a:lnSpc>
              <a:spcBef>
                <a:spcPct val="0"/>
              </a:spcBef>
            </a:pPr>
            <a:r>
              <a:rPr lang="en-US" sz="1100" spc="803">
                <a:solidFill>
                  <a:srgbClr val="BE946F"/>
                </a:solidFill>
                <a:latin typeface="Open Sans"/>
                <a:ea typeface="Open Sans"/>
                <a:cs typeface="Open Sans"/>
                <a:sym typeface="Open Sans"/>
              </a:rPr>
              <a:t>MELBOURNE FLINDER STATION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sp>
        <p:nvSpPr>
          <p:cNvPr name="Freeform 4" id="4"/>
          <p:cNvSpPr/>
          <p:nvPr/>
        </p:nvSpPr>
        <p:spPr>
          <a:xfrm flipH="false" flipV="false" rot="0">
            <a:off x="4673473" y="442912"/>
            <a:ext cx="8374795" cy="6642549"/>
          </a:xfrm>
          <a:custGeom>
            <a:avLst/>
            <a:gdLst/>
            <a:ahLst/>
            <a:cxnLst/>
            <a:rect r="r" b="b" t="t" l="l"/>
            <a:pathLst>
              <a:path h="6642549" w="8374795">
                <a:moveTo>
                  <a:pt x="0" y="0"/>
                </a:moveTo>
                <a:lnTo>
                  <a:pt x="8374795" y="0"/>
                </a:lnTo>
                <a:lnTo>
                  <a:pt x="8374795" y="6642549"/>
                </a:lnTo>
                <a:lnTo>
                  <a:pt x="0" y="6642549"/>
                </a:lnTo>
                <a:lnTo>
                  <a:pt x="0" y="0"/>
                </a:lnTo>
                <a:close/>
              </a:path>
            </a:pathLst>
          </a:custGeom>
          <a:blipFill>
            <a:blip r:embed="rId2"/>
            <a:stretch>
              <a:fillRect l="0" t="0" r="0" b="0"/>
            </a:stretch>
          </a:blipFill>
        </p:spPr>
      </p:sp>
      <p:sp>
        <p:nvSpPr>
          <p:cNvPr name="Freeform 5" id="5"/>
          <p:cNvSpPr/>
          <p:nvPr/>
        </p:nvSpPr>
        <p:spPr>
          <a:xfrm flipH="false" flipV="false" rot="0">
            <a:off x="4673473" y="7272089"/>
            <a:ext cx="4953378" cy="2276446"/>
          </a:xfrm>
          <a:custGeom>
            <a:avLst/>
            <a:gdLst/>
            <a:ahLst/>
            <a:cxnLst/>
            <a:rect r="r" b="b" t="t" l="l"/>
            <a:pathLst>
              <a:path h="2276446" w="4953378">
                <a:moveTo>
                  <a:pt x="0" y="0"/>
                </a:moveTo>
                <a:lnTo>
                  <a:pt x="4953378" y="0"/>
                </a:lnTo>
                <a:lnTo>
                  <a:pt x="4953378" y="2276446"/>
                </a:lnTo>
                <a:lnTo>
                  <a:pt x="0" y="2276446"/>
                </a:lnTo>
                <a:lnTo>
                  <a:pt x="0" y="0"/>
                </a:lnTo>
                <a:close/>
              </a:path>
            </a:pathLst>
          </a:custGeom>
          <a:blipFill>
            <a:blip r:embed="rId3"/>
            <a:stretch>
              <a:fillRect l="0" t="0" r="0" b="0"/>
            </a:stretch>
          </a:blipFill>
        </p:spPr>
      </p:sp>
      <p:sp>
        <p:nvSpPr>
          <p:cNvPr name="Freeform 6" id="6"/>
          <p:cNvSpPr/>
          <p:nvPr/>
        </p:nvSpPr>
        <p:spPr>
          <a:xfrm flipH="false" flipV="false" rot="0">
            <a:off x="10121395" y="7276932"/>
            <a:ext cx="2926873" cy="2271603"/>
          </a:xfrm>
          <a:custGeom>
            <a:avLst/>
            <a:gdLst/>
            <a:ahLst/>
            <a:cxnLst/>
            <a:rect r="r" b="b" t="t" l="l"/>
            <a:pathLst>
              <a:path h="2271603" w="2926873">
                <a:moveTo>
                  <a:pt x="0" y="0"/>
                </a:moveTo>
                <a:lnTo>
                  <a:pt x="2926873" y="0"/>
                </a:lnTo>
                <a:lnTo>
                  <a:pt x="2926873" y="2271603"/>
                </a:lnTo>
                <a:lnTo>
                  <a:pt x="0" y="2271603"/>
                </a:lnTo>
                <a:lnTo>
                  <a:pt x="0" y="0"/>
                </a:lnTo>
                <a:close/>
              </a:path>
            </a:pathLst>
          </a:custGeom>
          <a:blipFill>
            <a:blip r:embed="rId4"/>
            <a:stretch>
              <a:fillRect l="0" t="0" r="0" b="0"/>
            </a:stretch>
          </a:blipFill>
        </p:spPr>
      </p:sp>
      <p:sp>
        <p:nvSpPr>
          <p:cNvPr name="TextBox 7" id="7"/>
          <p:cNvSpPr txBox="true"/>
          <p:nvPr/>
        </p:nvSpPr>
        <p:spPr>
          <a:xfrm rot="0">
            <a:off x="1028700" y="237490"/>
            <a:ext cx="2966642" cy="372745"/>
          </a:xfrm>
          <a:prstGeom prst="rect">
            <a:avLst/>
          </a:prstGeom>
        </p:spPr>
        <p:txBody>
          <a:bodyPr anchor="t" rtlCol="false" tIns="0" lIns="0" bIns="0" rIns="0">
            <a:spAutoFit/>
          </a:bodyPr>
          <a:lstStyle/>
          <a:p>
            <a:pPr algn="l">
              <a:lnSpc>
                <a:spcPts val="3079"/>
              </a:lnSpc>
              <a:spcBef>
                <a:spcPct val="0"/>
              </a:spcBef>
            </a:pPr>
            <a:r>
              <a:rPr lang="en-US" sz="2199">
                <a:solidFill>
                  <a:srgbClr val="4B4640"/>
                </a:solidFill>
                <a:latin typeface="Open Sans"/>
                <a:ea typeface="Open Sans"/>
                <a:cs typeface="Open Sans"/>
                <a:sym typeface="Open Sans"/>
              </a:rPr>
              <a:t># Bonus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grpSp>
        <p:nvGrpSpPr>
          <p:cNvPr name="Group 2" id="2"/>
          <p:cNvGrpSpPr/>
          <p:nvPr/>
        </p:nvGrpSpPr>
        <p:grpSpPr>
          <a:xfrm rot="0">
            <a:off x="0" y="7458416"/>
            <a:ext cx="287607" cy="1799884"/>
            <a:chOff x="0" y="0"/>
            <a:chExt cx="305824" cy="1913890"/>
          </a:xfrm>
        </p:grpSpPr>
        <p:sp>
          <p:nvSpPr>
            <p:cNvPr name="Freeform 3" id="3"/>
            <p:cNvSpPr/>
            <p:nvPr/>
          </p:nvSpPr>
          <p:spPr>
            <a:xfrm flipH="false" flipV="false" rot="0">
              <a:off x="0" y="0"/>
              <a:ext cx="305824" cy="1913890"/>
            </a:xfrm>
            <a:custGeom>
              <a:avLst/>
              <a:gdLst/>
              <a:ahLst/>
              <a:cxnLst/>
              <a:rect r="r" b="b" t="t" l="l"/>
              <a:pathLst>
                <a:path h="1913890" w="305824">
                  <a:moveTo>
                    <a:pt x="0" y="0"/>
                  </a:moveTo>
                  <a:lnTo>
                    <a:pt x="305824" y="0"/>
                  </a:lnTo>
                  <a:lnTo>
                    <a:pt x="305824" y="1913890"/>
                  </a:lnTo>
                  <a:lnTo>
                    <a:pt x="0" y="1913890"/>
                  </a:lnTo>
                  <a:close/>
                </a:path>
              </a:pathLst>
            </a:custGeom>
            <a:solidFill>
              <a:srgbClr val="BE946F"/>
            </a:solidFill>
          </p:spPr>
        </p:sp>
      </p:grpSp>
      <p:grpSp>
        <p:nvGrpSpPr>
          <p:cNvPr name="Group 4" id="4"/>
          <p:cNvGrpSpPr/>
          <p:nvPr/>
        </p:nvGrpSpPr>
        <p:grpSpPr>
          <a:xfrm rot="0">
            <a:off x="1126616" y="2445393"/>
            <a:ext cx="394915" cy="39491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grpSp>
        <p:nvGrpSpPr>
          <p:cNvPr name="Group 6" id="6"/>
          <p:cNvGrpSpPr/>
          <p:nvPr/>
        </p:nvGrpSpPr>
        <p:grpSpPr>
          <a:xfrm rot="0">
            <a:off x="1126616" y="4363638"/>
            <a:ext cx="394915" cy="39491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E946F"/>
            </a:solidFill>
          </p:spPr>
        </p:sp>
      </p:grpSp>
      <p:grpSp>
        <p:nvGrpSpPr>
          <p:cNvPr name="Group 8" id="8"/>
          <p:cNvGrpSpPr/>
          <p:nvPr/>
        </p:nvGrpSpPr>
        <p:grpSpPr>
          <a:xfrm rot="0">
            <a:off x="1126616" y="8989293"/>
            <a:ext cx="278951" cy="27895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B4640"/>
            </a:solidFill>
          </p:spPr>
        </p:sp>
      </p:grpSp>
      <p:sp>
        <p:nvSpPr>
          <p:cNvPr name="Freeform 10" id="10"/>
          <p:cNvSpPr/>
          <p:nvPr/>
        </p:nvSpPr>
        <p:spPr>
          <a:xfrm flipH="false" flipV="false" rot="0">
            <a:off x="12484002" y="4467988"/>
            <a:ext cx="5206112" cy="3455557"/>
          </a:xfrm>
          <a:custGeom>
            <a:avLst/>
            <a:gdLst/>
            <a:ahLst/>
            <a:cxnLst/>
            <a:rect r="r" b="b" t="t" l="l"/>
            <a:pathLst>
              <a:path h="3455557" w="5206112">
                <a:moveTo>
                  <a:pt x="0" y="0"/>
                </a:moveTo>
                <a:lnTo>
                  <a:pt x="5206112" y="0"/>
                </a:lnTo>
                <a:lnTo>
                  <a:pt x="5206112" y="3455557"/>
                </a:lnTo>
                <a:lnTo>
                  <a:pt x="0" y="3455557"/>
                </a:lnTo>
                <a:lnTo>
                  <a:pt x="0" y="0"/>
                </a:lnTo>
                <a:close/>
              </a:path>
            </a:pathLst>
          </a:custGeom>
          <a:blipFill>
            <a:blip r:embed="rId2"/>
            <a:stretch>
              <a:fillRect l="0" t="0" r="0" b="0"/>
            </a:stretch>
          </a:blipFill>
        </p:spPr>
      </p:sp>
      <p:grpSp>
        <p:nvGrpSpPr>
          <p:cNvPr name="Group 11" id="11"/>
          <p:cNvGrpSpPr/>
          <p:nvPr/>
        </p:nvGrpSpPr>
        <p:grpSpPr>
          <a:xfrm rot="0">
            <a:off x="17259300" y="7559721"/>
            <a:ext cx="798636" cy="798636"/>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grpSp>
        <p:nvGrpSpPr>
          <p:cNvPr name="Group 13" id="13"/>
          <p:cNvGrpSpPr/>
          <p:nvPr/>
        </p:nvGrpSpPr>
        <p:grpSpPr>
          <a:xfrm rot="0">
            <a:off x="12084684" y="4068670"/>
            <a:ext cx="798636" cy="798636"/>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BE946F">
                <a:alpha val="69804"/>
              </a:srgbClr>
            </a:solidFill>
          </p:spPr>
        </p:sp>
      </p:grpSp>
      <p:sp>
        <p:nvSpPr>
          <p:cNvPr name="TextBox 15" id="15"/>
          <p:cNvSpPr txBox="true"/>
          <p:nvPr/>
        </p:nvSpPr>
        <p:spPr>
          <a:xfrm rot="0">
            <a:off x="1028700" y="220759"/>
            <a:ext cx="11568255" cy="1444433"/>
          </a:xfrm>
          <a:prstGeom prst="rect">
            <a:avLst/>
          </a:prstGeom>
        </p:spPr>
        <p:txBody>
          <a:bodyPr anchor="t" rtlCol="false" tIns="0" lIns="0" bIns="0" rIns="0">
            <a:spAutoFit/>
          </a:bodyPr>
          <a:lstStyle/>
          <a:p>
            <a:pPr algn="l">
              <a:lnSpc>
                <a:spcPts val="11817"/>
              </a:lnSpc>
              <a:spcBef>
                <a:spcPct val="0"/>
              </a:spcBef>
            </a:pPr>
            <a:r>
              <a:rPr lang="en-US" sz="8440">
                <a:solidFill>
                  <a:srgbClr val="4B4640"/>
                </a:solidFill>
                <a:latin typeface="Raleway"/>
                <a:ea typeface="Raleway"/>
                <a:cs typeface="Raleway"/>
                <a:sym typeface="Raleway"/>
              </a:rPr>
              <a:t>Analysis</a:t>
            </a:r>
          </a:p>
        </p:txBody>
      </p:sp>
      <p:sp>
        <p:nvSpPr>
          <p:cNvPr name="TextBox 16" id="16"/>
          <p:cNvSpPr txBox="true"/>
          <p:nvPr/>
        </p:nvSpPr>
        <p:spPr>
          <a:xfrm rot="0">
            <a:off x="2346057" y="2344169"/>
            <a:ext cx="8280916" cy="1617191"/>
          </a:xfrm>
          <a:prstGeom prst="rect">
            <a:avLst/>
          </a:prstGeom>
        </p:spPr>
        <p:txBody>
          <a:bodyPr anchor="t" rtlCol="false" tIns="0" lIns="0" bIns="0" rIns="0">
            <a:spAutoFit/>
          </a:bodyPr>
          <a:lstStyle/>
          <a:p>
            <a:pPr algn="l">
              <a:lnSpc>
                <a:spcPts val="4332"/>
              </a:lnSpc>
              <a:spcBef>
                <a:spcPct val="0"/>
              </a:spcBef>
            </a:pPr>
            <a:r>
              <a:rPr lang="en-US" sz="3094">
                <a:solidFill>
                  <a:srgbClr val="4B4640"/>
                </a:solidFill>
                <a:latin typeface="Open Sans"/>
                <a:ea typeface="Open Sans"/>
                <a:cs typeface="Open Sans"/>
                <a:sym typeface="Open Sans"/>
              </a:rPr>
              <a:t>Top 5 agents based on average price indicating the expectation of these agents targeting premium markets.</a:t>
            </a:r>
          </a:p>
        </p:txBody>
      </p:sp>
      <p:sp>
        <p:nvSpPr>
          <p:cNvPr name="TextBox 17" id="17"/>
          <p:cNvSpPr txBox="true"/>
          <p:nvPr/>
        </p:nvSpPr>
        <p:spPr>
          <a:xfrm rot="0">
            <a:off x="2346057" y="4185552"/>
            <a:ext cx="8280916" cy="1617191"/>
          </a:xfrm>
          <a:prstGeom prst="rect">
            <a:avLst/>
          </a:prstGeom>
        </p:spPr>
        <p:txBody>
          <a:bodyPr anchor="t" rtlCol="false" tIns="0" lIns="0" bIns="0" rIns="0">
            <a:spAutoFit/>
          </a:bodyPr>
          <a:lstStyle/>
          <a:p>
            <a:pPr algn="l">
              <a:lnSpc>
                <a:spcPts val="4332"/>
              </a:lnSpc>
              <a:spcBef>
                <a:spcPct val="0"/>
              </a:spcBef>
            </a:pPr>
            <a:r>
              <a:rPr lang="en-US" sz="3094">
                <a:solidFill>
                  <a:srgbClr val="4B4640"/>
                </a:solidFill>
                <a:latin typeface="Open Sans"/>
                <a:ea typeface="Open Sans"/>
                <a:cs typeface="Open Sans"/>
                <a:sym typeface="Open Sans"/>
              </a:rPr>
              <a:t>‘Weast’ has the highest average sales price, it shows  they focus on higher-end or luxury properties.</a:t>
            </a:r>
          </a:p>
        </p:txBody>
      </p:sp>
      <p:sp>
        <p:nvSpPr>
          <p:cNvPr name="TextBox 18" id="18"/>
          <p:cNvSpPr txBox="true"/>
          <p:nvPr/>
        </p:nvSpPr>
        <p:spPr>
          <a:xfrm rot="0">
            <a:off x="1987976" y="8867141"/>
            <a:ext cx="6739114" cy="758706"/>
          </a:xfrm>
          <a:prstGeom prst="rect">
            <a:avLst/>
          </a:prstGeom>
        </p:spPr>
        <p:txBody>
          <a:bodyPr anchor="t" rtlCol="false" tIns="0" lIns="0" bIns="0" rIns="0">
            <a:spAutoFit/>
          </a:bodyPr>
          <a:lstStyle/>
          <a:p>
            <a:pPr algn="l">
              <a:lnSpc>
                <a:spcPts val="3060"/>
              </a:lnSpc>
              <a:spcBef>
                <a:spcPct val="0"/>
              </a:spcBef>
            </a:pPr>
            <a:r>
              <a:rPr lang="en-US" sz="2186">
                <a:solidFill>
                  <a:srgbClr val="4B4640"/>
                </a:solidFill>
                <a:latin typeface="Open Sans Light"/>
                <a:ea typeface="Open Sans Light"/>
                <a:cs typeface="Open Sans Light"/>
                <a:sym typeface="Open Sans Light"/>
              </a:rPr>
              <a:t>note : we decided not to create further visualization because of the number of houses they sold.</a:t>
            </a:r>
          </a:p>
        </p:txBody>
      </p:sp>
      <p:sp>
        <p:nvSpPr>
          <p:cNvPr name="TextBox 19" id="19"/>
          <p:cNvSpPr txBox="true"/>
          <p:nvPr/>
        </p:nvSpPr>
        <p:spPr>
          <a:xfrm rot="0">
            <a:off x="13795256" y="7986249"/>
            <a:ext cx="2772356" cy="372109"/>
          </a:xfrm>
          <a:prstGeom prst="rect">
            <a:avLst/>
          </a:prstGeom>
        </p:spPr>
        <p:txBody>
          <a:bodyPr anchor="t" rtlCol="false" tIns="0" lIns="0" bIns="0" rIns="0">
            <a:spAutoFit/>
          </a:bodyPr>
          <a:lstStyle/>
          <a:p>
            <a:pPr algn="ctr">
              <a:lnSpc>
                <a:spcPts val="1540"/>
              </a:lnSpc>
              <a:spcBef>
                <a:spcPct val="0"/>
              </a:spcBef>
            </a:pPr>
            <a:r>
              <a:rPr lang="en-US" sz="1100" spc="803">
                <a:solidFill>
                  <a:srgbClr val="BE946F"/>
                </a:solidFill>
                <a:latin typeface="Open Sans"/>
                <a:ea typeface="Open Sans"/>
                <a:cs typeface="Open Sans"/>
                <a:sym typeface="Open Sans"/>
              </a:rPr>
              <a:t>BRIGHTON BEACH MELBOURNE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9F4"/>
        </a:solidFill>
      </p:bgPr>
    </p:bg>
    <p:spTree>
      <p:nvGrpSpPr>
        <p:cNvPr id="1" name=""/>
        <p:cNvGrpSpPr/>
        <p:nvPr/>
      </p:nvGrpSpPr>
      <p:grpSpPr>
        <a:xfrm>
          <a:off x="0" y="0"/>
          <a:ext cx="0" cy="0"/>
          <a:chOff x="0" y="0"/>
          <a:chExt cx="0" cy="0"/>
        </a:xfrm>
      </p:grpSpPr>
      <p:sp>
        <p:nvSpPr>
          <p:cNvPr name="TextBox 2" id="2"/>
          <p:cNvSpPr txBox="true"/>
          <p:nvPr/>
        </p:nvSpPr>
        <p:spPr>
          <a:xfrm rot="0">
            <a:off x="9353016" y="2359716"/>
            <a:ext cx="8115300" cy="2370901"/>
          </a:xfrm>
          <a:prstGeom prst="rect">
            <a:avLst/>
          </a:prstGeom>
        </p:spPr>
        <p:txBody>
          <a:bodyPr anchor="t" rtlCol="false" tIns="0" lIns="0" bIns="0" rIns="0">
            <a:spAutoFit/>
          </a:bodyPr>
          <a:lstStyle/>
          <a:p>
            <a:pPr algn="ctr">
              <a:lnSpc>
                <a:spcPts val="9495"/>
              </a:lnSpc>
              <a:spcBef>
                <a:spcPct val="0"/>
              </a:spcBef>
            </a:pPr>
            <a:r>
              <a:rPr lang="en-US" sz="6782">
                <a:solidFill>
                  <a:srgbClr val="4B4640"/>
                </a:solidFill>
                <a:latin typeface="Raleway"/>
                <a:ea typeface="Raleway"/>
                <a:cs typeface="Raleway"/>
                <a:sym typeface="Raleway"/>
              </a:rPr>
              <a:t>13.580 property transactions</a:t>
            </a:r>
          </a:p>
        </p:txBody>
      </p:sp>
      <p:grpSp>
        <p:nvGrpSpPr>
          <p:cNvPr name="Group 3" id="3"/>
          <p:cNvGrpSpPr/>
          <p:nvPr/>
        </p:nvGrpSpPr>
        <p:grpSpPr>
          <a:xfrm rot="0">
            <a:off x="11052985" y="5448675"/>
            <a:ext cx="5553439" cy="2421258"/>
            <a:chOff x="0" y="0"/>
            <a:chExt cx="10139288" cy="4420653"/>
          </a:xfrm>
        </p:grpSpPr>
        <p:sp>
          <p:nvSpPr>
            <p:cNvPr name="Freeform 4" id="4"/>
            <p:cNvSpPr/>
            <p:nvPr/>
          </p:nvSpPr>
          <p:spPr>
            <a:xfrm flipH="false" flipV="false" rot="0">
              <a:off x="0" y="0"/>
              <a:ext cx="10139288" cy="4420654"/>
            </a:xfrm>
            <a:custGeom>
              <a:avLst/>
              <a:gdLst/>
              <a:ahLst/>
              <a:cxnLst/>
              <a:rect r="r" b="b" t="t" l="l"/>
              <a:pathLst>
                <a:path h="4420654" w="10139288">
                  <a:moveTo>
                    <a:pt x="10014827" y="4420653"/>
                  </a:moveTo>
                  <a:lnTo>
                    <a:pt x="124460" y="4420653"/>
                  </a:lnTo>
                  <a:cubicBezTo>
                    <a:pt x="55880" y="4420653"/>
                    <a:pt x="0" y="4364774"/>
                    <a:pt x="0" y="4296194"/>
                  </a:cubicBezTo>
                  <a:lnTo>
                    <a:pt x="0" y="124460"/>
                  </a:lnTo>
                  <a:cubicBezTo>
                    <a:pt x="0" y="55880"/>
                    <a:pt x="55880" y="0"/>
                    <a:pt x="124460" y="0"/>
                  </a:cubicBezTo>
                  <a:lnTo>
                    <a:pt x="10014828" y="0"/>
                  </a:lnTo>
                  <a:cubicBezTo>
                    <a:pt x="10083408" y="0"/>
                    <a:pt x="10139288" y="55880"/>
                    <a:pt x="10139288" y="124460"/>
                  </a:cubicBezTo>
                  <a:lnTo>
                    <a:pt x="10139288" y="4296194"/>
                  </a:lnTo>
                  <a:cubicBezTo>
                    <a:pt x="10139288" y="4364774"/>
                    <a:pt x="10083408" y="4420654"/>
                    <a:pt x="10014828" y="4420654"/>
                  </a:cubicBezTo>
                  <a:close/>
                </a:path>
              </a:pathLst>
            </a:custGeom>
            <a:solidFill>
              <a:srgbClr val="BE946F"/>
            </a:solidFill>
          </p:spPr>
        </p:sp>
      </p:grpSp>
      <p:sp>
        <p:nvSpPr>
          <p:cNvPr name="TextBox 5" id="5"/>
          <p:cNvSpPr txBox="true"/>
          <p:nvPr/>
        </p:nvSpPr>
        <p:spPr>
          <a:xfrm rot="0">
            <a:off x="11341534" y="5842977"/>
            <a:ext cx="5001137" cy="1417256"/>
          </a:xfrm>
          <a:prstGeom prst="rect">
            <a:avLst/>
          </a:prstGeom>
        </p:spPr>
        <p:txBody>
          <a:bodyPr anchor="t" rtlCol="false" tIns="0" lIns="0" bIns="0" rIns="0">
            <a:spAutoFit/>
          </a:bodyPr>
          <a:lstStyle/>
          <a:p>
            <a:pPr algn="ctr">
              <a:lnSpc>
                <a:spcPts val="3783"/>
              </a:lnSpc>
              <a:spcBef>
                <a:spcPct val="0"/>
              </a:spcBef>
            </a:pPr>
            <a:r>
              <a:rPr lang="en-US" b="true" sz="2702">
                <a:solidFill>
                  <a:srgbClr val="FFFFFF"/>
                </a:solidFill>
                <a:latin typeface="Open Sans Bold"/>
                <a:ea typeface="Open Sans Bold"/>
                <a:cs typeface="Open Sans Bold"/>
                <a:sym typeface="Open Sans Bold"/>
              </a:rPr>
              <a:t>DISTRIBUTION OF HOUSE SOLD FOR EACH YEAR BASED ON THE HOUSE VOLUME</a:t>
            </a:r>
          </a:p>
        </p:txBody>
      </p:sp>
      <p:sp>
        <p:nvSpPr>
          <p:cNvPr name="Freeform 6" id="6"/>
          <p:cNvSpPr/>
          <p:nvPr/>
        </p:nvSpPr>
        <p:spPr>
          <a:xfrm flipH="false" flipV="false" rot="0">
            <a:off x="0" y="37773"/>
            <a:ext cx="9144000" cy="10191624"/>
          </a:xfrm>
          <a:custGeom>
            <a:avLst/>
            <a:gdLst/>
            <a:ahLst/>
            <a:cxnLst/>
            <a:rect r="r" b="b" t="t" l="l"/>
            <a:pathLst>
              <a:path h="10191624" w="9144000">
                <a:moveTo>
                  <a:pt x="0" y="0"/>
                </a:moveTo>
                <a:lnTo>
                  <a:pt x="9144000" y="0"/>
                </a:lnTo>
                <a:lnTo>
                  <a:pt x="9144000" y="10191624"/>
                </a:lnTo>
                <a:lnTo>
                  <a:pt x="0" y="10191624"/>
                </a:lnTo>
                <a:lnTo>
                  <a:pt x="0" y="0"/>
                </a:lnTo>
                <a:close/>
              </a:path>
            </a:pathLst>
          </a:custGeom>
          <a:blipFill>
            <a:blip r:embed="rId2">
              <a:extLst>
                <a:ext uri="{96DAC541-7B7A-43D3-8B79-37D633B846F1}">
                  <asvg:svgBlip xmlns:asvg="http://schemas.microsoft.com/office/drawing/2016/SVG/main" r:embed="rId3"/>
                </a:ext>
              </a:extLst>
            </a:blip>
            <a:stretch>
              <a:fillRect l="-11878" t="0" r="0" b="-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DAGUaeKqrTA</dc:identifier>
  <dcterms:modified xsi:type="dcterms:W3CDTF">2011-08-01T06:04:30Z</dcterms:modified>
  <cp:revision>1</cp:revision>
  <dc:title>Agent performance</dc:title>
</cp:coreProperties>
</file>